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358" r:id="rId3"/>
    <p:sldId id="274" r:id="rId4"/>
    <p:sldId id="262" r:id="rId5"/>
    <p:sldId id="312" r:id="rId6"/>
    <p:sldId id="259" r:id="rId7"/>
    <p:sldId id="354" r:id="rId8"/>
    <p:sldId id="313" r:id="rId9"/>
    <p:sldId id="268" r:id="rId10"/>
    <p:sldId id="355" r:id="rId11"/>
    <p:sldId id="265" r:id="rId12"/>
    <p:sldId id="360" r:id="rId13"/>
    <p:sldId id="27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" initials="Е" lastIdx="3" clrIdx="0">
    <p:extLst>
      <p:ext uri="{19B8F6BF-5375-455C-9EA6-DF929625EA0E}">
        <p15:presenceInfo xmlns:p15="http://schemas.microsoft.com/office/powerpoint/2012/main" userId="Евг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E02"/>
    <a:srgbClr val="72680E"/>
    <a:srgbClr val="FDAB02"/>
    <a:srgbClr val="663300"/>
    <a:srgbClr val="A29CA6"/>
    <a:srgbClr val="F7C024"/>
    <a:srgbClr val="394A57"/>
    <a:srgbClr val="FFD702"/>
    <a:srgbClr val="FFD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2" autoAdjust="0"/>
    <p:restoredTop sz="94662"/>
  </p:normalViewPr>
  <p:slideViewPr>
    <p:cSldViewPr snapToGrid="0" snapToObjects="1">
      <p:cViewPr varScale="1">
        <p:scale>
          <a:sx n="63" d="100"/>
          <a:sy n="63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4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1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2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3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361056790566E-2"/>
          <c:y val="9.0148403331064095E-2"/>
          <c:w val="0.95421010124004224"/>
          <c:h val="0.71673231411767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Живут в МО работают в Мск</c:v>
                </c:pt>
              </c:strCache>
            </c:strRef>
          </c:tx>
          <c:spPr>
            <a:ln w="63500" cap="rnd">
              <a:solidFill>
                <a:srgbClr val="FDAB0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0.96714823070123357</c:v>
                </c:pt>
                <c:pt idx="1">
                  <c:v>0.95183592785653426</c:v>
                </c:pt>
                <c:pt idx="2">
                  <c:v>1.0132187513549242</c:v>
                </c:pt>
                <c:pt idx="3">
                  <c:v>1.0799672960003963</c:v>
                </c:pt>
                <c:pt idx="4">
                  <c:v>0.92763266754384643</c:v>
                </c:pt>
                <c:pt idx="5">
                  <c:v>0.65307922844752453</c:v>
                </c:pt>
                <c:pt idx="6">
                  <c:v>0.88522276502760289</c:v>
                </c:pt>
                <c:pt idx="7">
                  <c:v>1.0106801210826653</c:v>
                </c:pt>
                <c:pt idx="8">
                  <c:v>1.1339129680737823</c:v>
                </c:pt>
                <c:pt idx="9">
                  <c:v>1.1827955371782359</c:v>
                </c:pt>
                <c:pt idx="10">
                  <c:v>1.0437026661369373</c:v>
                </c:pt>
                <c:pt idx="11">
                  <c:v>1.150803840596317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81-4E62-9394-96BB319FA4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Живут в МО работают в МО</c:v>
                </c:pt>
              </c:strCache>
            </c:strRef>
          </c:tx>
          <c:spPr>
            <a:ln w="63500" cap="rnd">
              <a:solidFill>
                <a:srgbClr val="394A57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1.0149147066674162</c:v>
                </c:pt>
                <c:pt idx="1">
                  <c:v>0.86316375628206699</c:v>
                </c:pt>
                <c:pt idx="2">
                  <c:v>0.88929522227442404</c:v>
                </c:pt>
                <c:pt idx="3">
                  <c:v>1.0096367007893161</c:v>
                </c:pt>
                <c:pt idx="4">
                  <c:v>0.97382152945157496</c:v>
                </c:pt>
                <c:pt idx="5">
                  <c:v>0.73164884238053463</c:v>
                </c:pt>
                <c:pt idx="6">
                  <c:v>1.030047566617073</c:v>
                </c:pt>
                <c:pt idx="7">
                  <c:v>1.145569276165876</c:v>
                </c:pt>
                <c:pt idx="8">
                  <c:v>1.1312479924338767</c:v>
                </c:pt>
                <c:pt idx="9">
                  <c:v>1.1717071832393255</c:v>
                </c:pt>
                <c:pt idx="10">
                  <c:v>0.97726382721830651</c:v>
                </c:pt>
                <c:pt idx="11">
                  <c:v>1.0616833964802099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81-4E62-9394-96BB319FA4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100%</c:v>
                </c:pt>
              </c:strCache>
            </c:strRef>
          </c:tx>
          <c:spPr>
            <a:ln w="698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81-4E62-9394-96BB319FA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194944"/>
        <c:axId val="551318192"/>
      </c:lineChart>
      <c:catAx>
        <c:axId val="5391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318192"/>
        <c:crosses val="autoZero"/>
        <c:auto val="1"/>
        <c:lblAlgn val="ctr"/>
        <c:lblOffset val="100"/>
        <c:noMultiLvlLbl val="0"/>
      </c:catAx>
      <c:valAx>
        <c:axId val="551318192"/>
        <c:scaling>
          <c:orientation val="minMax"/>
          <c:max val="1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anose="020F0502020204030204" pitchFamily="66" charset="-78"/>
                <a:ea typeface="+mn-ea"/>
                <a:cs typeface="Arabic Typesetting" panose="020F0502020204030204" pitchFamily="66" charset="-78"/>
              </a:defRPr>
            </a:pPr>
            <a:endParaRPr lang="ru-RU"/>
          </a:p>
        </c:txPr>
        <c:crossAx val="539194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3952943942157E-2"/>
          <c:y val="0.12754246700258368"/>
          <c:w val="0.88930033009765797"/>
          <c:h val="0.87245753299741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E0-4FEA-8F15-C5C91915EBA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E0-4FEA-8F15-C5C91915EBA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E0-4FEA-8F15-C5C91915EBA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E0-4FEA-8F15-C5C91915EBAD}"/>
              </c:ext>
            </c:extLst>
          </c:dPt>
          <c:dPt>
            <c:idx val="4"/>
            <c:bubble3D val="0"/>
            <c:explosion val="5"/>
            <c:spPr>
              <a:solidFill>
                <a:srgbClr val="FDAB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3E0-4FEA-8F15-C5C91915EBAD}"/>
              </c:ext>
            </c:extLst>
          </c:dPt>
          <c:dLbls>
            <c:dLbl>
              <c:idx val="0"/>
              <c:layout>
                <c:manualLayout>
                  <c:x val="-5.7247085665750014E-2"/>
                  <c:y val="-0.2757142079632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E0-4FEA-8F15-C5C91915EBAD}"/>
                </c:ext>
              </c:extLst>
            </c:dLbl>
            <c:dLbl>
              <c:idx val="1"/>
              <c:layout>
                <c:manualLayout>
                  <c:x val="0.20070939751716393"/>
                  <c:y val="1.1066562653072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E0-4FEA-8F15-C5C91915EBAD}"/>
                </c:ext>
              </c:extLst>
            </c:dLbl>
            <c:dLbl>
              <c:idx val="2"/>
              <c:layout>
                <c:manualLayout>
                  <c:x val="-0.1277918265004562"/>
                  <c:y val="0.12226132810846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E0-4FEA-8F15-C5C91915EBAD}"/>
                </c:ext>
              </c:extLst>
            </c:dLbl>
            <c:dLbl>
              <c:idx val="3"/>
              <c:layout>
                <c:manualLayout>
                  <c:x val="-0.11763527279436752"/>
                  <c:y val="-0.17869777398813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E0-4FEA-8F15-C5C91915EBAD}"/>
                </c:ext>
              </c:extLst>
            </c:dLbl>
            <c:dLbl>
              <c:idx val="4"/>
              <c:layout>
                <c:manualLayout>
                  <c:x val="-1.0246689180259335E-3"/>
                  <c:y val="-4.3354835811431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E0-4FEA-8F15-C5C91915E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highlight>
                      <a:srgbClr val="FFD702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35-50 </c:v>
                </c:pt>
                <c:pt idx="1">
                  <c:v>50-75 </c:v>
                </c:pt>
                <c:pt idx="2">
                  <c:v>75-100 </c:v>
                </c:pt>
                <c:pt idx="3">
                  <c:v>100-150</c:v>
                </c:pt>
                <c:pt idx="4">
                  <c:v>150+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0.16399156702204101</c:v>
                </c:pt>
                <c:pt idx="1">
                  <c:v>0.38284124488611204</c:v>
                </c:pt>
                <c:pt idx="2">
                  <c:v>0.27165501900953365</c:v>
                </c:pt>
                <c:pt idx="3">
                  <c:v>0.10925933290627289</c:v>
                </c:pt>
                <c:pt idx="4">
                  <c:v>3.9435713641421302E-2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E0-4FEA-8F15-C5C91915E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90518596017413"/>
          <c:y val="1.9604057221299289E-2"/>
          <c:w val="0.79611742827455823"/>
          <c:h val="0.11232563865282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44314724186779E-2"/>
          <c:y val="4.0321883152094923E-2"/>
          <c:w val="0.9479485690892927"/>
          <c:h val="0.90754127425153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394A57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highlight>
                      <a:srgbClr val="000000"/>
                    </a:highlight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60-65</c:v>
                </c:pt>
                <c:pt idx="5">
                  <c:v>Более 65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7.4223385950102472E-2</c:v>
                </c:pt>
                <c:pt idx="1">
                  <c:v>0.33199263913064053</c:v>
                </c:pt>
                <c:pt idx="2">
                  <c:v>0.29842597918736602</c:v>
                </c:pt>
                <c:pt idx="3">
                  <c:v>0.14290059589175835</c:v>
                </c:pt>
                <c:pt idx="4">
                  <c:v>3.9965461685380108E-2</c:v>
                </c:pt>
                <c:pt idx="5">
                  <c:v>6.1795320021016821E-2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B-46DD-93DF-28CCC33FCE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-40"/>
        <c:axId val="123840320"/>
        <c:axId val="123837600"/>
      </c:barChart>
      <c:catAx>
        <c:axId val="1238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3837600"/>
        <c:crosses val="autoZero"/>
        <c:auto val="1"/>
        <c:lblAlgn val="ctr"/>
        <c:lblOffset val="100"/>
        <c:noMultiLvlLbl val="1"/>
      </c:catAx>
      <c:valAx>
        <c:axId val="123837600"/>
        <c:scaling>
          <c:orientation val="minMax"/>
          <c:max val="0.33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ru-RU"/>
          </a:p>
        </c:txPr>
        <c:crossAx val="1238403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3952943942157E-2"/>
          <c:y val="0.12754246700258368"/>
          <c:w val="0.88930033009765797"/>
          <c:h val="0.87245753299741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34-4AD2-9B62-18DE4266D52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34-4AD2-9B62-18DE4266D52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34-4AD2-9B62-18DE4266D52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34-4AD2-9B62-18DE4266D52D}"/>
              </c:ext>
            </c:extLst>
          </c:dPt>
          <c:dPt>
            <c:idx val="4"/>
            <c:bubble3D val="0"/>
            <c:explosion val="5"/>
            <c:spPr>
              <a:solidFill>
                <a:srgbClr val="FDB31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B34-4AD2-9B62-18DE4266D52D}"/>
              </c:ext>
            </c:extLst>
          </c:dPt>
          <c:dLbls>
            <c:dLbl>
              <c:idx val="0"/>
              <c:layout>
                <c:manualLayout>
                  <c:x val="-7.8057136305665881E-2"/>
                  <c:y val="-0.26885699944969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4-4AD2-9B62-18DE4266D52D}"/>
                </c:ext>
              </c:extLst>
            </c:dLbl>
            <c:dLbl>
              <c:idx val="1"/>
              <c:layout>
                <c:manualLayout>
                  <c:x val="0.20539128104259272"/>
                  <c:y val="-0.10312291314087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4-4AD2-9B62-18DE4266D52D}"/>
                </c:ext>
              </c:extLst>
            </c:dLbl>
            <c:dLbl>
              <c:idx val="2"/>
              <c:layout>
                <c:manualLayout>
                  <c:x val="-0.10687763160101808"/>
                  <c:y val="0.14616501704907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4-4AD2-9B62-18DE4266D52D}"/>
                </c:ext>
              </c:extLst>
            </c:dLbl>
            <c:dLbl>
              <c:idx val="3"/>
              <c:layout>
                <c:manualLayout>
                  <c:x val="-0.12218831235978551"/>
                  <c:y val="-0.203186755371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34-4AD2-9B62-18DE4266D52D}"/>
                </c:ext>
              </c:extLst>
            </c:dLbl>
            <c:dLbl>
              <c:idx val="4"/>
              <c:layout>
                <c:manualLayout>
                  <c:x val="1.0680039895545987E-2"/>
                  <c:y val="-1.928786971692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4-4AD2-9B62-18DE426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highlight>
                      <a:srgbClr val="FFD702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35-50 </c:v>
                </c:pt>
                <c:pt idx="1">
                  <c:v>50-75 </c:v>
                </c:pt>
                <c:pt idx="2">
                  <c:v>75-100 </c:v>
                </c:pt>
                <c:pt idx="3">
                  <c:v>100-150</c:v>
                </c:pt>
                <c:pt idx="4">
                  <c:v>150+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0.1363740496983189</c:v>
                </c:pt>
                <c:pt idx="1">
                  <c:v>0.37523948971943533</c:v>
                </c:pt>
                <c:pt idx="2">
                  <c:v>0.30199597592527572</c:v>
                </c:pt>
                <c:pt idx="3">
                  <c:v>0.11723043555130572</c:v>
                </c:pt>
                <c:pt idx="4">
                  <c:v>3.7559109822875969E-2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34-4AD2-9B62-18DE4266D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90518596017413"/>
          <c:y val="3.6061357653854161E-2"/>
          <c:w val="0.79611742827455823"/>
          <c:h val="9.5868310496129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590651323341927E-2"/>
          <c:y val="0.11641865356967106"/>
          <c:w val="0.89690074888121352"/>
          <c:h val="0.830885108600210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44314724186779E-2"/>
          <c:y val="4.0321883152094923E-2"/>
          <c:w val="0.9479485690892927"/>
          <c:h val="0.90754127425153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394A57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highlight>
                      <a:srgbClr val="000000"/>
                    </a:highlight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60-65</c:v>
                </c:pt>
                <c:pt idx="5">
                  <c:v>Более 65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7.7260544518054003E-2</c:v>
                </c:pt>
                <c:pt idx="1">
                  <c:v>0.32801355056953274</c:v>
                </c:pt>
                <c:pt idx="2">
                  <c:v>0.30436376297740897</c:v>
                </c:pt>
                <c:pt idx="3">
                  <c:v>0.14541371237882367</c:v>
                </c:pt>
                <c:pt idx="4">
                  <c:v>9.7855171541149435E-2</c:v>
                </c:pt>
                <c:pt idx="5">
                  <c:v>5.5552630639766093E-2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6-4FF8-8338-CE7B9338D0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-40"/>
        <c:axId val="123840320"/>
        <c:axId val="123837600"/>
      </c:barChart>
      <c:catAx>
        <c:axId val="1238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3837600"/>
        <c:crosses val="autoZero"/>
        <c:auto val="1"/>
        <c:lblAlgn val="ctr"/>
        <c:lblOffset val="100"/>
        <c:noMultiLvlLbl val="1"/>
      </c:catAx>
      <c:valAx>
        <c:axId val="123837600"/>
        <c:scaling>
          <c:orientation val="minMax"/>
          <c:max val="0.33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ru-RU"/>
          </a:p>
        </c:txPr>
        <c:crossAx val="1238403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3952943942157E-2"/>
          <c:y val="0.12754246700258368"/>
          <c:w val="0.88930033009765797"/>
          <c:h val="0.87245753299741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E0-4FEA-8F15-C5C91915EBA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E0-4FEA-8F15-C5C91915EBA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E0-4FEA-8F15-C5C91915EBA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E0-4FEA-8F15-C5C91915EBAD}"/>
              </c:ext>
            </c:extLst>
          </c:dPt>
          <c:dPt>
            <c:idx val="4"/>
            <c:bubble3D val="0"/>
            <c:explosion val="5"/>
            <c:spPr>
              <a:solidFill>
                <a:srgbClr val="FDAB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3E0-4FEA-8F15-C5C91915EBAD}"/>
              </c:ext>
            </c:extLst>
          </c:dPt>
          <c:dLbls>
            <c:dLbl>
              <c:idx val="0"/>
              <c:layout>
                <c:manualLayout>
                  <c:x val="-7.8315653693241144E-2"/>
                  <c:y val="-0.23731384028729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E0-4FEA-8F15-C5C91915EBAD}"/>
                </c:ext>
              </c:extLst>
            </c:dLbl>
            <c:dLbl>
              <c:idx val="1"/>
              <c:layout>
                <c:manualLayout>
                  <c:x val="0.18198186341544878"/>
                  <c:y val="-0.16895211487109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E0-4FEA-8F15-C5C91915EBAD}"/>
                </c:ext>
              </c:extLst>
            </c:dLbl>
            <c:dLbl>
              <c:idx val="2"/>
              <c:layout>
                <c:manualLayout>
                  <c:x val="-7.8632141646515219E-2"/>
                  <c:y val="0.17163322940612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E0-4FEA-8F15-C5C91915EBAD}"/>
                </c:ext>
              </c:extLst>
            </c:dLbl>
            <c:dLbl>
              <c:idx val="3"/>
              <c:layout>
                <c:manualLayout>
                  <c:x val="-0.11763527279436752"/>
                  <c:y val="-0.17869777398813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E0-4FEA-8F15-C5C91915EBAD}"/>
                </c:ext>
              </c:extLst>
            </c:dLbl>
            <c:dLbl>
              <c:idx val="4"/>
              <c:layout>
                <c:manualLayout>
                  <c:x val="-1.0246689180259335E-3"/>
                  <c:y val="-4.3354835811431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E0-4FEA-8F15-C5C91915E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highlight>
                      <a:srgbClr val="FFD702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35-50 </c:v>
                </c:pt>
                <c:pt idx="1">
                  <c:v>50-75 </c:v>
                </c:pt>
                <c:pt idx="2">
                  <c:v>75-100 </c:v>
                </c:pt>
                <c:pt idx="3">
                  <c:v>100-150</c:v>
                </c:pt>
                <c:pt idx="4">
                  <c:v>150+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0.11867668846048457</c:v>
                </c:pt>
                <c:pt idx="1">
                  <c:v>0.35114673412751424</c:v>
                </c:pt>
                <c:pt idx="2">
                  <c:v>0.32114683146084633</c:v>
                </c:pt>
                <c:pt idx="3">
                  <c:v>0.14000000000000001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E0-4FEA-8F15-C5C91915E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90518596017413"/>
          <c:y val="1.9604057221299289E-2"/>
          <c:w val="0.79611742827455823"/>
          <c:h val="0.11232563865282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44314724186779E-2"/>
          <c:y val="4.0321883152094923E-2"/>
          <c:w val="0.9479485690892927"/>
          <c:h val="0.90754127425153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394A57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highlight>
                      <a:srgbClr val="000000"/>
                    </a:highlight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60-65</c:v>
                </c:pt>
                <c:pt idx="5">
                  <c:v>Более 65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5.9977276786060019E-2</c:v>
                </c:pt>
                <c:pt idx="1">
                  <c:v>0.29472186376668746</c:v>
                </c:pt>
                <c:pt idx="2">
                  <c:v>0.27498455099031999</c:v>
                </c:pt>
                <c:pt idx="3">
                  <c:v>0.14486229083643493</c:v>
                </c:pt>
                <c:pt idx="4">
                  <c:v>5.2250969976970825E-2</c:v>
                </c:pt>
                <c:pt idx="5">
                  <c:v>0.10715029779648316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B-46DD-93DF-28CCC33FCE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-40"/>
        <c:axId val="123840320"/>
        <c:axId val="123837600"/>
      </c:barChart>
      <c:catAx>
        <c:axId val="1238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3837600"/>
        <c:crosses val="autoZero"/>
        <c:auto val="1"/>
        <c:lblAlgn val="ctr"/>
        <c:lblOffset val="100"/>
        <c:noMultiLvlLbl val="1"/>
      </c:catAx>
      <c:valAx>
        <c:axId val="123837600"/>
        <c:scaling>
          <c:orientation val="minMax"/>
          <c:max val="0.33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ru-RU"/>
          </a:p>
        </c:txPr>
        <c:crossAx val="1238403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3952943942157E-2"/>
          <c:y val="0.12754246700258368"/>
          <c:w val="0.88930033009765797"/>
          <c:h val="0.87245753299741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34-4AD2-9B62-18DE4266D52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34-4AD2-9B62-18DE4266D52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34-4AD2-9B62-18DE4266D52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34-4AD2-9B62-18DE4266D52D}"/>
              </c:ext>
            </c:extLst>
          </c:dPt>
          <c:dPt>
            <c:idx val="4"/>
            <c:bubble3D val="0"/>
            <c:explosion val="5"/>
            <c:spPr>
              <a:solidFill>
                <a:srgbClr val="FDB31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B34-4AD2-9B62-18DE4266D52D}"/>
              </c:ext>
            </c:extLst>
          </c:dPt>
          <c:dLbls>
            <c:dLbl>
              <c:idx val="0"/>
              <c:layout>
                <c:manualLayout>
                  <c:x val="2.2603359491053455E-2"/>
                  <c:y val="-0.32371466755821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4-4AD2-9B62-18DE4266D52D}"/>
                </c:ext>
              </c:extLst>
            </c:dLbl>
            <c:dLbl>
              <c:idx val="1"/>
              <c:layout>
                <c:manualLayout>
                  <c:x val="0.18432280517816318"/>
                  <c:y val="7.242162480637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4-4AD2-9B62-18DE4266D52D}"/>
                </c:ext>
              </c:extLst>
            </c:dLbl>
            <c:dLbl>
              <c:idx val="2"/>
              <c:layout>
                <c:manualLayout>
                  <c:x val="-0.14901458332987721"/>
                  <c:y val="6.387851488629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4-4AD2-9B62-18DE4266D52D}"/>
                </c:ext>
              </c:extLst>
            </c:dLbl>
            <c:dLbl>
              <c:idx val="3"/>
              <c:layout>
                <c:manualLayout>
                  <c:x val="-0.10346087042113174"/>
                  <c:y val="-0.23061558942620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34-4AD2-9B62-18DE4266D52D}"/>
                </c:ext>
              </c:extLst>
            </c:dLbl>
            <c:dLbl>
              <c:idx val="4"/>
              <c:layout>
                <c:manualLayout>
                  <c:x val="1.0680039895545987E-2"/>
                  <c:y val="-1.928786971692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4-4AD2-9B62-18DE426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highlight>
                      <a:srgbClr val="FFD702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35-50 </c:v>
                </c:pt>
                <c:pt idx="1">
                  <c:v>50-75 </c:v>
                </c:pt>
                <c:pt idx="2">
                  <c:v>75-100 </c:v>
                </c:pt>
                <c:pt idx="3">
                  <c:v>100-150</c:v>
                </c:pt>
                <c:pt idx="4">
                  <c:v>150+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0.21370471891237128</c:v>
                </c:pt>
                <c:pt idx="1">
                  <c:v>0.41199976474718103</c:v>
                </c:pt>
                <c:pt idx="2">
                  <c:v>0.24339112491104214</c:v>
                </c:pt>
                <c:pt idx="3">
                  <c:v>7.4040917274358381E-2</c:v>
                </c:pt>
                <c:pt idx="4">
                  <c:v>1.81879260554689E-2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34-4AD2-9B62-18DE4266D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90518596017413"/>
          <c:y val="3.6061357653854161E-2"/>
          <c:w val="0.79611742827455823"/>
          <c:h val="9.5868310496129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361056790566E-2"/>
          <c:y val="9.0148403331064095E-2"/>
          <c:w val="0.95421010124004224"/>
          <c:h val="0.71673231411767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Живут в МО работают в Мск</c:v>
                </c:pt>
              </c:strCache>
            </c:strRef>
          </c:tx>
          <c:spPr>
            <a:ln w="63500" cap="rnd">
              <a:solidFill>
                <a:srgbClr val="FDAB0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0.95852859181580241</c:v>
                </c:pt>
                <c:pt idx="1">
                  <c:v>0.95715330258301001</c:v>
                </c:pt>
                <c:pt idx="2">
                  <c:v>0.91251159713470509</c:v>
                </c:pt>
                <c:pt idx="3">
                  <c:v>1.0039301338251558</c:v>
                </c:pt>
                <c:pt idx="4">
                  <c:v>1.0236509558389359</c:v>
                </c:pt>
                <c:pt idx="5">
                  <c:v>0.8611744390395607</c:v>
                </c:pt>
                <c:pt idx="6">
                  <c:v>0.87510552312737744</c:v>
                </c:pt>
                <c:pt idx="7">
                  <c:v>1.0659647745959069</c:v>
                </c:pt>
                <c:pt idx="8">
                  <c:v>1.1283197496100692</c:v>
                </c:pt>
                <c:pt idx="9">
                  <c:v>1.1084592133023696</c:v>
                </c:pt>
                <c:pt idx="10">
                  <c:v>1.068898401200584</c:v>
                </c:pt>
                <c:pt idx="11">
                  <c:v>1.0363033179265222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01-4525-8759-3A3E1DD01C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Живут в МО работают в МО</c:v>
                </c:pt>
              </c:strCache>
            </c:strRef>
          </c:tx>
          <c:spPr>
            <a:ln w="63500" cap="rnd">
              <a:solidFill>
                <a:srgbClr val="394A57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0.97926954079231443</c:v>
                </c:pt>
                <c:pt idx="1">
                  <c:v>0.91131397494415844</c:v>
                </c:pt>
                <c:pt idx="2">
                  <c:v>1.0092364467619397</c:v>
                </c:pt>
                <c:pt idx="3">
                  <c:v>1.0580602266530206</c:v>
                </c:pt>
                <c:pt idx="4">
                  <c:v>0.93262115179178406</c:v>
                </c:pt>
                <c:pt idx="5">
                  <c:v>0.69071947766713238</c:v>
                </c:pt>
                <c:pt idx="6">
                  <c:v>0.90798664286087805</c:v>
                </c:pt>
                <c:pt idx="7">
                  <c:v>1.0213251058934267</c:v>
                </c:pt>
                <c:pt idx="8">
                  <c:v>1.119812342653947</c:v>
                </c:pt>
                <c:pt idx="9">
                  <c:v>1.1717363533814928</c:v>
                </c:pt>
                <c:pt idx="10">
                  <c:v>1.0231523744780033</c:v>
                </c:pt>
                <c:pt idx="11">
                  <c:v>1.1747663621219027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01-4525-8759-3A3E1DD01C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100%</c:v>
                </c:pt>
              </c:strCache>
            </c:strRef>
          </c:tx>
          <c:spPr>
            <a:ln w="698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01-4525-8759-3A3E1DD01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194944"/>
        <c:axId val="551318192"/>
      </c:lineChart>
      <c:catAx>
        <c:axId val="5391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318192"/>
        <c:crosses val="autoZero"/>
        <c:auto val="1"/>
        <c:lblAlgn val="ctr"/>
        <c:lblOffset val="100"/>
        <c:noMultiLvlLbl val="0"/>
      </c:catAx>
      <c:valAx>
        <c:axId val="551318192"/>
        <c:scaling>
          <c:orientation val="minMax"/>
          <c:max val="1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anose="020F0502020204030204" pitchFamily="66" charset="-78"/>
                <a:ea typeface="+mn-ea"/>
                <a:cs typeface="Arabic Typesetting" panose="020F0502020204030204" pitchFamily="66" charset="-78"/>
              </a:defRPr>
            </a:pPr>
            <a:endParaRPr lang="ru-RU"/>
          </a:p>
        </c:txPr>
        <c:crossAx val="539194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590651323341927E-2"/>
          <c:y val="0.11641865356967106"/>
          <c:w val="0.89690074888121352"/>
          <c:h val="0.830885108600210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44314724186779E-2"/>
          <c:y val="4.0321883152094923E-2"/>
          <c:w val="0.9479485690892927"/>
          <c:h val="0.90754127425153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394A57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highlight>
                      <a:srgbClr val="000000"/>
                    </a:highlight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60-65</c:v>
                </c:pt>
                <c:pt idx="5">
                  <c:v>Более 65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8.0012847613435939E-2</c:v>
                </c:pt>
                <c:pt idx="1">
                  <c:v>0.29665662418294725</c:v>
                </c:pt>
                <c:pt idx="2">
                  <c:v>0.26905095688181224</c:v>
                </c:pt>
                <c:pt idx="3">
                  <c:v>0.14444671092768593</c:v>
                </c:pt>
                <c:pt idx="4">
                  <c:v>4.9750678628405966E-2</c:v>
                </c:pt>
                <c:pt idx="5">
                  <c:v>9.8391347737841736E-2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6-4FF8-8338-CE7B9338D0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-40"/>
        <c:axId val="123840320"/>
        <c:axId val="123837600"/>
      </c:barChart>
      <c:catAx>
        <c:axId val="1238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3837600"/>
        <c:crosses val="autoZero"/>
        <c:auto val="1"/>
        <c:lblAlgn val="ctr"/>
        <c:lblOffset val="100"/>
        <c:noMultiLvlLbl val="1"/>
      </c:catAx>
      <c:valAx>
        <c:axId val="123837600"/>
        <c:scaling>
          <c:orientation val="minMax"/>
          <c:max val="0.33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ru-RU"/>
          </a:p>
        </c:txPr>
        <c:crossAx val="1238403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C63D5-A231-D345-B4D0-9212682ACCB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658EF-85B2-0E4E-A776-284ACDCD1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3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58EF-85B2-0E4E-A776-284ACDCD15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7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Организационная структура, подбор персонала</a:t>
            </a:r>
          </a:p>
          <a:p>
            <a:r>
              <a:rPr lang="ru-RU" dirty="0"/>
              <a:t>▶ Развитие талантов</a:t>
            </a:r>
          </a:p>
          <a:p>
            <a:r>
              <a:rPr lang="ru-RU" dirty="0"/>
              <a:t>▶ Компенсации и льготы</a:t>
            </a:r>
          </a:p>
          <a:p>
            <a:r>
              <a:rPr lang="ru-RU" dirty="0"/>
              <a:t>▶ Обучение персонала</a:t>
            </a:r>
          </a:p>
          <a:p>
            <a:r>
              <a:rPr lang="ru-RU" dirty="0"/>
              <a:t>▶ Корпоративная культура и </a:t>
            </a:r>
            <a:r>
              <a:rPr lang="en" dirty="0"/>
              <a:t>HR </a:t>
            </a:r>
            <a:r>
              <a:rPr lang="ru-RU" dirty="0"/>
              <a:t>бренд</a:t>
            </a:r>
          </a:p>
          <a:p>
            <a:r>
              <a:rPr lang="ru-RU" dirty="0"/>
              <a:t>▶ Цели 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58EF-85B2-0E4E-A776-284ACDCD15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4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58EF-85B2-0E4E-A776-284ACDCD15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5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A7608-300E-431D-A4DD-16535300D5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6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58EF-85B2-0E4E-A776-284ACDCD15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58EF-85B2-0E4E-A776-284ACDCD15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5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A7608-300E-431D-A4DD-16535300D5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658EF-85B2-0E4E-A776-284ACDCD15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104E3-B959-3241-9E8F-B2C8892FC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56BAC7-DBED-0848-B0FB-B17B2232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6A04C-0CF5-6941-9833-1B96415F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9795E-D33B-1540-837C-450195B0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EEA8E-933B-8B4A-8E52-AD51807D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3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5D563-5F8F-5A47-A49A-5F4621F9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40ECA-82DC-934D-9A28-BED0B4EA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5D31A-29DF-B24A-B70C-E3DC9149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B91BA-2AC0-A94A-B68A-64C2800E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9F935-B307-AC46-A4F5-B3E96344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7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11C0EC-D8C4-AA41-9C2B-491A233B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1DBE29-9649-D841-AE9D-746289082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6C25F-90E9-C542-AA1D-72004C14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5C734-92E1-8B40-A9F2-B8002034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B6B0A-26EE-B748-A04F-81DCD993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1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F39A7-AD87-C844-9D7E-5527CDFE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9D90A-25B0-DA45-8734-0844BBD40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7AC9E-9D19-EF4C-9286-5FC27954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A69C1-0616-DB45-8CF9-459DBA53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7B34B-8949-4F43-9B60-88FEB2CF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EB3D7-2CB7-A54A-BE1C-F3E72279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7404E-C796-F348-B6C8-A02F0A81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361A1-0809-ED43-B780-F8A4BEA7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2E312-8C6F-B948-BFE7-677BCEC0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96139-838E-EB47-8CB2-5457985E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5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EFC5D-02CB-8745-AB06-5C148417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7F460-102F-F147-9164-B04577F1E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1C97B5-A802-AA46-8F6D-60001EAF0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70F98-19FA-0F42-8237-E894CD6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C406AF-FD97-384E-A31E-1AD28A96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837188-321A-DE43-8351-E30F21A9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1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454AA-6B61-934E-8D67-66A9E729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F5696C-25F1-6642-80CB-377C2DE13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57EDE-89E5-F242-B242-B8523C4E9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91556C-69F2-7749-90CB-FBCEF77C1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F05E2D-F98C-444D-B5DF-BDE6F573D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615620-4596-7D42-B100-50FF15E3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550E4A-8E46-4E4C-9463-D849E520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E3EEE4-E41E-4142-915E-723E36F4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70C35-7F0A-E144-8F10-DD4B75DC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B785E-AF13-8B4C-91C5-B9CCB585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4EA44-414D-054D-A722-1A0839E3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DD93E-D76C-0F41-9ED1-273A8BF5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3FCEF5-E68A-564B-92C2-8144F49C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44CF40-4F14-BF44-B369-7D5C2B1D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BBCEA6-095D-4849-9BD8-196BEB38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7B1DD-21D5-BC43-9CE0-D33DCDB7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C96F-6105-9141-8173-C80F10E6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4062B-F237-5149-8D81-54AE46052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ECF570-0685-2443-9659-7CE0B7CC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4568B6-D1A4-4143-8DC6-1AEE7E4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D3451-19D6-0A44-AB10-78FA91E0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9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55D0-3E7A-0B4B-9349-2CE01D4F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EDAF-88AF-8C41-A264-4861CF586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A424EB-F55F-8F47-9B38-C002E730C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88EE4-7F30-6E41-AF89-66C3A904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05A13-4EB0-F84D-9DFB-7F6E8E48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4E81DD-2A33-2B41-872C-79BD4AE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5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034AD-F6FD-0E40-BADA-1786F553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988F0E-258E-6548-BE2F-A0713B38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6B2E7-3D15-6E4F-92DA-0003B8E6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B1D3-C88A-854B-940B-A453AED2D2B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083C3-D00D-9449-B736-EDF35653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68330-BFDE-5E48-AA24-1F06521F6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513D-25E0-1F4E-8D77-FFA7BEC2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3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 /><Relationship Id="rId3" Type="http://schemas.openxmlformats.org/officeDocument/2006/relationships/image" Target="../media/image14.jpg" /><Relationship Id="rId7" Type="http://schemas.openxmlformats.org/officeDocument/2006/relationships/chart" Target="../charts/chart11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10.xml" /><Relationship Id="rId5" Type="http://schemas.openxmlformats.org/officeDocument/2006/relationships/chart" Target="../charts/chart9.xml" /><Relationship Id="rId4" Type="http://schemas.openxmlformats.org/officeDocument/2006/relationships/chart" Target="../charts/char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 /><Relationship Id="rId3" Type="http://schemas.openxmlformats.org/officeDocument/2006/relationships/image" Target="../media/image14.jpg" /><Relationship Id="rId7" Type="http://schemas.openxmlformats.org/officeDocument/2006/relationships/chart" Target="../charts/chart5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4.xml" /><Relationship Id="rId5" Type="http://schemas.openxmlformats.org/officeDocument/2006/relationships/chart" Target="../charts/chart3.xml" /><Relationship Id="rId4" Type="http://schemas.openxmlformats.org/officeDocument/2006/relationships/chart" Target="../charts/char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C201F-6646-7242-9F15-08CE6DC72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190C2-1A5D-4C4A-8F80-2DF6E54F8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0D3F5D-F4BF-E647-86F0-43C2451E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39" y="3172"/>
            <a:ext cx="12180721" cy="6851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849C8-EEA8-A643-9E47-B712FD57A254}"/>
              </a:ext>
            </a:extLst>
          </p:cNvPr>
          <p:cNvSpPr txBox="1"/>
          <p:nvPr/>
        </p:nvSpPr>
        <p:spPr>
          <a:xfrm>
            <a:off x="565265" y="3268894"/>
            <a:ext cx="12353765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Феномен маятниковой миграции, как инструмент эффективного анализа аудитории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E6E469-7547-294B-96D6-D539A6862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16" y="395898"/>
            <a:ext cx="2106735" cy="21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1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DE6883-8C23-91CD-532B-1F3946DB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760"/>
            <a:ext cx="12187065" cy="6868342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6B748FA-8C61-E1CE-01DB-1F12F0EC2568}"/>
              </a:ext>
            </a:extLst>
          </p:cNvPr>
          <p:cNvGraphicFramePr/>
          <p:nvPr/>
        </p:nvGraphicFramePr>
        <p:xfrm>
          <a:off x="1514486" y="4305981"/>
          <a:ext cx="4985735" cy="243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">
            <a:extLst>
              <a:ext uri="{FF2B5EF4-FFF2-40B4-BE49-F238E27FC236}">
                <a16:creationId xmlns:a16="http://schemas.microsoft.com/office/drawing/2014/main" id="{87B73925-996D-FCFB-BBF5-4B29B0C1A124}"/>
              </a:ext>
            </a:extLst>
          </p:cNvPr>
          <p:cNvGraphicFramePr/>
          <p:nvPr/>
        </p:nvGraphicFramePr>
        <p:xfrm>
          <a:off x="6243028" y="1598104"/>
          <a:ext cx="5784447" cy="231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51F7D5DA-F785-F139-BCB6-90EF44AF3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186381"/>
              </p:ext>
            </p:extLst>
          </p:nvPr>
        </p:nvGraphicFramePr>
        <p:xfrm>
          <a:off x="978169" y="1663394"/>
          <a:ext cx="5425167" cy="23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7125B33-B744-5CA4-85FF-D7A9B33561AC}"/>
              </a:ext>
            </a:extLst>
          </p:cNvPr>
          <p:cNvSpPr txBox="1"/>
          <p:nvPr/>
        </p:nvSpPr>
        <p:spPr>
          <a:xfrm>
            <a:off x="1701800" y="1386395"/>
            <a:ext cx="277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Уровень дохода в тыс., руб.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EF5B3C-F27F-B359-FC35-D5FB4090C74B}"/>
              </a:ext>
            </a:extLst>
          </p:cNvPr>
          <p:cNvSpPr txBox="1"/>
          <p:nvPr/>
        </p:nvSpPr>
        <p:spPr>
          <a:xfrm>
            <a:off x="6500221" y="1298565"/>
            <a:ext cx="394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Возраст мигрирующего населения, лет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DBFDCD-80A0-B53F-54F9-B646FA02B18A}"/>
              </a:ext>
            </a:extLst>
          </p:cNvPr>
          <p:cNvSpPr txBox="1"/>
          <p:nvPr/>
        </p:nvSpPr>
        <p:spPr>
          <a:xfrm>
            <a:off x="1879254" y="943775"/>
            <a:ext cx="558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Портрет аудитории – Живут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отдыхают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«Дачники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66159B-72C0-BC38-ADF5-30027CB571AE}"/>
              </a:ext>
            </a:extLst>
          </p:cNvPr>
          <p:cNvSpPr txBox="1"/>
          <p:nvPr/>
        </p:nvSpPr>
        <p:spPr>
          <a:xfrm>
            <a:off x="1701800" y="227891"/>
            <a:ext cx="97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ИССЛЕДУЕМОЙ АУДИТОРИИ МОСКВЫ</a:t>
            </a:r>
          </a:p>
        </p:txBody>
      </p:sp>
      <p:graphicFrame>
        <p:nvGraphicFramePr>
          <p:cNvPr id="57" name="Chart 3">
            <a:extLst>
              <a:ext uri="{FF2B5EF4-FFF2-40B4-BE49-F238E27FC236}">
                <a16:creationId xmlns:a16="http://schemas.microsoft.com/office/drawing/2014/main" id="{E924ABEC-E61F-1AF7-7AF1-51CCE603F858}"/>
              </a:ext>
            </a:extLst>
          </p:cNvPr>
          <p:cNvGraphicFramePr/>
          <p:nvPr/>
        </p:nvGraphicFramePr>
        <p:xfrm>
          <a:off x="6235120" y="4507730"/>
          <a:ext cx="5784447" cy="231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76A08F96-A859-A8B3-A73E-02F339F3A505}"/>
              </a:ext>
            </a:extLst>
          </p:cNvPr>
          <p:cNvGraphicFramePr/>
          <p:nvPr/>
        </p:nvGraphicFramePr>
        <p:xfrm>
          <a:off x="970261" y="4573020"/>
          <a:ext cx="5425167" cy="23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69F8653E-9A36-4FC9-F5F1-BB555D44E757}"/>
              </a:ext>
            </a:extLst>
          </p:cNvPr>
          <p:cNvSpPr txBox="1"/>
          <p:nvPr/>
        </p:nvSpPr>
        <p:spPr>
          <a:xfrm>
            <a:off x="1678351" y="4333721"/>
            <a:ext cx="277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Уровень дохода в тыс., руб.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A4E435-0FF3-C276-CC18-058DAC6B36FA}"/>
              </a:ext>
            </a:extLst>
          </p:cNvPr>
          <p:cNvSpPr txBox="1"/>
          <p:nvPr/>
        </p:nvSpPr>
        <p:spPr>
          <a:xfrm>
            <a:off x="6492313" y="4208191"/>
            <a:ext cx="394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Возраст мигрирующего населения, лет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3CBD94-3563-99EC-A56E-9AE74096436A}"/>
              </a:ext>
            </a:extLst>
          </p:cNvPr>
          <p:cNvSpPr txBox="1"/>
          <p:nvPr/>
        </p:nvSpPr>
        <p:spPr>
          <a:xfrm>
            <a:off x="1879254" y="4002210"/>
            <a:ext cx="516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Портрет аудитории – Живут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работают в МО </a:t>
            </a:r>
          </a:p>
        </p:txBody>
      </p:sp>
    </p:spTree>
    <p:extLst>
      <p:ext uri="{BB962C8B-B14F-4D97-AF65-F5344CB8AC3E}">
        <p14:creationId xmlns:p14="http://schemas.microsoft.com/office/powerpoint/2010/main" val="322378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ADEC5E46-67A6-43A5-AD48-ADAC9BF5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  <a:solidFill>
            <a:srgbClr val="04525F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3A41C-F473-CB82-9347-9C0A5E159B0E}"/>
              </a:ext>
            </a:extLst>
          </p:cNvPr>
          <p:cNvSpPr txBox="1"/>
          <p:nvPr/>
        </p:nvSpPr>
        <p:spPr>
          <a:xfrm>
            <a:off x="1718895" y="277231"/>
            <a:ext cx="11777202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ДОЛИ ПОКУПОК. МОСКОВСКАЯ ОБЛАСТЬ, МОСКВА</a:t>
            </a:r>
            <a:endParaRPr lang="en-US" sz="18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E4E42-D2B2-E8E4-28B7-1DC1680B1769}"/>
              </a:ext>
            </a:extLst>
          </p:cNvPr>
          <p:cNvSpPr txBox="1"/>
          <p:nvPr/>
        </p:nvSpPr>
        <p:spPr>
          <a:xfrm>
            <a:off x="2044489" y="1723798"/>
            <a:ext cx="3886140" cy="462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2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Гипотеза:</a:t>
            </a:r>
            <a:r>
              <a:rPr lang="ru-RU" sz="1312" dirty="0">
                <a:latin typeface="Arial" panose="020B0604020202020204" pitchFamily="34" charset="0"/>
                <a:cs typeface="Arial" panose="020B0604020202020204" pitchFamily="34" charset="0"/>
              </a:rPr>
              <a:t> аудитория, которая работает и проживает в разных регионах осуществляет покупки не только в домашнем регионе. </a:t>
            </a:r>
            <a:endParaRPr lang="ru-RU" sz="131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12" b="1" dirty="0">
                <a:latin typeface="Arial" panose="020B0604020202020204" pitchFamily="34" charset="0"/>
                <a:cs typeface="Arial" panose="020B0604020202020204" pitchFamily="34" charset="0"/>
              </a:rPr>
              <a:t>Билайн</a:t>
            </a:r>
            <a:r>
              <a:rPr lang="ru-RU" sz="1312" dirty="0">
                <a:latin typeface="Arial" panose="020B0604020202020204" pitchFamily="34" charset="0"/>
                <a:cs typeface="Arial" panose="020B0604020202020204" pitchFamily="34" charset="0"/>
              </a:rPr>
              <a:t> собрал аудиторию, которая проживает в Москве и МО и перемещается между регионами, </a:t>
            </a:r>
          </a:p>
          <a:p>
            <a:r>
              <a:rPr lang="ru-RU" sz="1312" b="1" dirty="0">
                <a:latin typeface="Arial" panose="020B0604020202020204" pitchFamily="34" charset="0"/>
                <a:cs typeface="Arial" panose="020B0604020202020204" pitchFamily="34" charset="0"/>
              </a:rPr>
              <a:t>Х5 Диалог</a:t>
            </a:r>
            <a:r>
              <a:rPr lang="ru-RU" sz="1312" dirty="0">
                <a:latin typeface="Arial" panose="020B0604020202020204" pitchFamily="34" charset="0"/>
                <a:cs typeface="Arial" panose="020B0604020202020204" pitchFamily="34" charset="0"/>
              </a:rPr>
              <a:t>, обращаясь к данным программ лояльности, определил и сгруппировал аудиторию по принципу место проживания и работы.  </a:t>
            </a:r>
          </a:p>
          <a:p>
            <a:pPr marL="80369" indent="-80369">
              <a:buFont typeface="Wingdings" panose="05000000000000000000" pitchFamily="2" charset="2"/>
              <a:buChar char="Ø"/>
            </a:pPr>
            <a:r>
              <a:rPr lang="ru-RU" sz="1312" b="1" dirty="0">
                <a:latin typeface="Arial" panose="020B0604020202020204" pitchFamily="34" charset="0"/>
                <a:cs typeface="Arial" panose="020B0604020202020204" pitchFamily="34" charset="0"/>
              </a:rPr>
              <a:t>Работа: </a:t>
            </a:r>
            <a:r>
              <a:rPr lang="ru-RU" sz="1312" dirty="0">
                <a:latin typeface="Arial" panose="020B0604020202020204" pitchFamily="34" charset="0"/>
                <a:cs typeface="Arial" panose="020B0604020202020204" pitchFamily="34" charset="0"/>
              </a:rPr>
              <a:t>покупки в будние дни в период 9:00 – 18:59</a:t>
            </a:r>
          </a:p>
          <a:p>
            <a:pPr marL="80369" indent="-80369">
              <a:buFont typeface="Wingdings" panose="05000000000000000000" pitchFamily="2" charset="2"/>
              <a:buChar char="Ø"/>
            </a:pPr>
            <a:r>
              <a:rPr lang="ru-RU" sz="1312" b="1" dirty="0">
                <a:latin typeface="Arial" panose="020B0604020202020204" pitchFamily="34" charset="0"/>
                <a:cs typeface="Arial" panose="020B0604020202020204" pitchFamily="34" charset="0"/>
              </a:rPr>
              <a:t>Дом: </a:t>
            </a:r>
            <a:r>
              <a:rPr lang="ru-RU" sz="1312" dirty="0">
                <a:latin typeface="Arial" panose="020B0604020202020204" pitchFamily="34" charset="0"/>
                <a:cs typeface="Arial" panose="020B0604020202020204" pitchFamily="34" charset="0"/>
              </a:rPr>
              <a:t>покупки совершаются в будние дни в период 19:00 –  + выходные дни (целиком)</a:t>
            </a:r>
          </a:p>
          <a:p>
            <a:pPr marL="80369" indent="-80369">
              <a:buFont typeface="Wingdings" panose="05000000000000000000" pitchFamily="2" charset="2"/>
              <a:buChar char="Ø"/>
            </a:pPr>
            <a:r>
              <a:rPr lang="ru-RU" sz="1312" b="1" dirty="0">
                <a:latin typeface="Arial" panose="020B0604020202020204" pitchFamily="34" charset="0"/>
                <a:cs typeface="Arial" panose="020B0604020202020204" pitchFamily="34" charset="0"/>
              </a:rPr>
              <a:t>Исключение фактора сезонности</a:t>
            </a:r>
            <a:r>
              <a:rPr lang="ru-RU" sz="1312" dirty="0">
                <a:latin typeface="Arial" panose="020B0604020202020204" pitchFamily="34" charset="0"/>
                <a:cs typeface="Arial" panose="020B0604020202020204" pitchFamily="34" charset="0"/>
              </a:rPr>
              <a:t>, достигнуто за счет исследования двух периодов относящихся к разным временам года (июль 23 г. и ноябрь 22 г.) </a:t>
            </a:r>
          </a:p>
          <a:p>
            <a:pPr marL="80369" indent="-80369">
              <a:buFont typeface="Wingdings" panose="05000000000000000000" pitchFamily="2" charset="2"/>
              <a:buChar char="Ø"/>
            </a:pPr>
            <a:endParaRPr lang="ru-RU" sz="13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69" indent="-80369">
              <a:buFont typeface="Wingdings" panose="05000000000000000000" pitchFamily="2" charset="2"/>
              <a:buChar char="Ø"/>
            </a:pPr>
            <a:endParaRPr lang="ru-RU" sz="13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38" dirty="0">
                <a:latin typeface="Arial" panose="020B0604020202020204" pitchFamily="34" charset="0"/>
                <a:cs typeface="Arial" panose="020B0604020202020204" pitchFamily="34" charset="0"/>
              </a:rPr>
              <a:t>* В таблице не нашли отражения покупки потребителей в иных регионах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C1CE117-6002-6446-38B7-46BE3DA26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86362"/>
              </p:ext>
            </p:extLst>
          </p:nvPr>
        </p:nvGraphicFramePr>
        <p:xfrm>
          <a:off x="6261372" y="1723798"/>
          <a:ext cx="5479915" cy="3833162"/>
        </p:xfrm>
        <a:graphic>
          <a:graphicData uri="http://schemas.openxmlformats.org/drawingml/2006/table">
            <a:tbl>
              <a:tblPr/>
              <a:tblGrid>
                <a:gridCol w="1290672">
                  <a:extLst>
                    <a:ext uri="{9D8B030D-6E8A-4147-A177-3AD203B41FA5}">
                      <a16:colId xmlns:a16="http://schemas.microsoft.com/office/drawing/2014/main" val="3237357709"/>
                    </a:ext>
                  </a:extLst>
                </a:gridCol>
                <a:gridCol w="1016988">
                  <a:extLst>
                    <a:ext uri="{9D8B030D-6E8A-4147-A177-3AD203B41FA5}">
                      <a16:colId xmlns:a16="http://schemas.microsoft.com/office/drawing/2014/main" val="2636876281"/>
                    </a:ext>
                  </a:extLst>
                </a:gridCol>
                <a:gridCol w="858375">
                  <a:extLst>
                    <a:ext uri="{9D8B030D-6E8A-4147-A177-3AD203B41FA5}">
                      <a16:colId xmlns:a16="http://schemas.microsoft.com/office/drawing/2014/main" val="454769675"/>
                    </a:ext>
                  </a:extLst>
                </a:gridCol>
                <a:gridCol w="1026318">
                  <a:extLst>
                    <a:ext uri="{9D8B030D-6E8A-4147-A177-3AD203B41FA5}">
                      <a16:colId xmlns:a16="http://schemas.microsoft.com/office/drawing/2014/main" val="4193153521"/>
                    </a:ext>
                  </a:extLst>
                </a:gridCol>
                <a:gridCol w="1287562">
                  <a:extLst>
                    <a:ext uri="{9D8B030D-6E8A-4147-A177-3AD203B41FA5}">
                      <a16:colId xmlns:a16="http://schemas.microsoft.com/office/drawing/2014/main" val="3297584409"/>
                    </a:ext>
                  </a:extLst>
                </a:gridCol>
              </a:tblGrid>
              <a:tr h="686536">
                <a:tc rowSpan="2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покупок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денежном выражении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89876"/>
                  </a:ext>
                </a:extLst>
              </a:tr>
              <a:tr h="686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работа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 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работа 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76768"/>
                  </a:ext>
                </a:extLst>
              </a:tr>
              <a:tr h="123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Москва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42664"/>
                  </a:ext>
                </a:extLst>
              </a:tr>
              <a:tr h="123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0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08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D76579-CAAA-4DB9-8016-88C94713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019" y="-4251"/>
            <a:ext cx="121870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F8504-6A22-34F9-8307-F08E7911D487}"/>
              </a:ext>
            </a:extLst>
          </p:cNvPr>
          <p:cNvSpPr txBox="1"/>
          <p:nvPr/>
        </p:nvSpPr>
        <p:spPr>
          <a:xfrm>
            <a:off x="1585949" y="1180764"/>
            <a:ext cx="11168062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ПРИКЛАДНОЕ ЗНАЧЕНИЕ: МАЯТНИКОВАЯ МИГРАЦИЯ </a:t>
            </a:r>
            <a:r>
              <a:rPr lang="en-US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ГЕОМАРКЕТИНГ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BEDEB1-0854-4FB9-869E-7EA91EE05C73}"/>
              </a:ext>
            </a:extLst>
          </p:cNvPr>
          <p:cNvSpPr txBox="1"/>
          <p:nvPr/>
        </p:nvSpPr>
        <p:spPr>
          <a:xfrm>
            <a:off x="1665390" y="196581"/>
            <a:ext cx="97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УМНОЕ ПЛАНИРОВАНИЕ</a:t>
            </a:r>
          </a:p>
        </p:txBody>
      </p:sp>
      <p:sp>
        <p:nvSpPr>
          <p:cNvPr id="42" name="Google Shape;568;p20">
            <a:extLst>
              <a:ext uri="{FF2B5EF4-FFF2-40B4-BE49-F238E27FC236}">
                <a16:creationId xmlns:a16="http://schemas.microsoft.com/office/drawing/2014/main" id="{D2F397EA-3EFB-48DE-B05F-C81893191FA8}"/>
              </a:ext>
            </a:extLst>
          </p:cNvPr>
          <p:cNvSpPr/>
          <p:nvPr/>
        </p:nvSpPr>
        <p:spPr>
          <a:xfrm>
            <a:off x="2662449" y="879180"/>
            <a:ext cx="2566872" cy="2549694"/>
          </a:xfrm>
          <a:prstGeom prst="ellipse">
            <a:avLst/>
          </a:prstGeom>
          <a:solidFill>
            <a:srgbClr val="394A57">
              <a:alpha val="6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EC9E02"/>
                </a:solidFill>
                <a:latin typeface="Arial"/>
                <a:ea typeface="Arial"/>
                <a:cs typeface="Arial"/>
                <a:sym typeface="Arial"/>
              </a:rPr>
              <a:t>OTS</a:t>
            </a:r>
            <a:endParaRPr lang="en-US" dirty="0">
              <a:solidFill>
                <a:srgbClr val="EC9E0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569;p20">
            <a:extLst>
              <a:ext uri="{FF2B5EF4-FFF2-40B4-BE49-F238E27FC236}">
                <a16:creationId xmlns:a16="http://schemas.microsoft.com/office/drawing/2014/main" id="{9F4B4749-81E5-43B3-B744-FACB2FA500A9}"/>
              </a:ext>
            </a:extLst>
          </p:cNvPr>
          <p:cNvSpPr/>
          <p:nvPr/>
        </p:nvSpPr>
        <p:spPr>
          <a:xfrm>
            <a:off x="4525376" y="1016087"/>
            <a:ext cx="3410485" cy="3420418"/>
          </a:xfrm>
          <a:prstGeom prst="ellipse">
            <a:avLst/>
          </a:prstGeom>
          <a:solidFill>
            <a:srgbClr val="394A57">
              <a:alpha val="71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EC9E02"/>
                </a:solidFill>
                <a:latin typeface="Arial"/>
                <a:ea typeface="Arial"/>
                <a:cs typeface="Arial"/>
                <a:sym typeface="Arial"/>
              </a:rPr>
              <a:t>CPT</a:t>
            </a:r>
            <a:endParaRPr dirty="0">
              <a:solidFill>
                <a:srgbClr val="EC9E0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570;p20">
            <a:extLst>
              <a:ext uri="{FF2B5EF4-FFF2-40B4-BE49-F238E27FC236}">
                <a16:creationId xmlns:a16="http://schemas.microsoft.com/office/drawing/2014/main" id="{E9ADF13D-CC27-4D11-8E7A-9BF5CD397128}"/>
              </a:ext>
            </a:extLst>
          </p:cNvPr>
          <p:cNvSpPr/>
          <p:nvPr/>
        </p:nvSpPr>
        <p:spPr>
          <a:xfrm>
            <a:off x="7217142" y="1481491"/>
            <a:ext cx="3189304" cy="3119692"/>
          </a:xfrm>
          <a:prstGeom prst="ellipse">
            <a:avLst/>
          </a:prstGeom>
          <a:solidFill>
            <a:srgbClr val="394A57">
              <a:alpha val="52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GRP</a:t>
            </a:r>
            <a:endParaRPr dirty="0">
              <a:solidFill>
                <a:srgbClr val="FFC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572;p20">
            <a:extLst>
              <a:ext uri="{FF2B5EF4-FFF2-40B4-BE49-F238E27FC236}">
                <a16:creationId xmlns:a16="http://schemas.microsoft.com/office/drawing/2014/main" id="{838941D9-3FBF-4769-938F-FF9052E2DA13}"/>
              </a:ext>
            </a:extLst>
          </p:cNvPr>
          <p:cNvSpPr/>
          <p:nvPr/>
        </p:nvSpPr>
        <p:spPr>
          <a:xfrm>
            <a:off x="2488637" y="2969172"/>
            <a:ext cx="3875524" cy="3602237"/>
          </a:xfrm>
          <a:prstGeom prst="ellipse">
            <a:avLst/>
          </a:prstGeom>
          <a:solidFill>
            <a:srgbClr val="394A57">
              <a:alpha val="37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100" b="1" i="0" u="none" strike="noStrike" cap="none" dirty="0">
              <a:solidFill>
                <a:srgbClr val="FBCE0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FREQUANCY</a:t>
            </a:r>
            <a:endParaRPr dirty="0">
              <a:solidFill>
                <a:srgbClr val="FFC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573;p20">
            <a:extLst>
              <a:ext uri="{FF2B5EF4-FFF2-40B4-BE49-F238E27FC236}">
                <a16:creationId xmlns:a16="http://schemas.microsoft.com/office/drawing/2014/main" id="{86E3DA7F-9B89-4CED-A77F-A88ADBA3ECCA}"/>
              </a:ext>
            </a:extLst>
          </p:cNvPr>
          <p:cNvSpPr/>
          <p:nvPr/>
        </p:nvSpPr>
        <p:spPr>
          <a:xfrm>
            <a:off x="5759956" y="3663756"/>
            <a:ext cx="2990235" cy="2947117"/>
          </a:xfrm>
          <a:prstGeom prst="ellipse">
            <a:avLst/>
          </a:prstGeom>
          <a:solidFill>
            <a:srgbClr val="394A57">
              <a:alpha val="42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b="1" i="0" u="none" strike="noStrike" cap="none" dirty="0">
              <a:solidFill>
                <a:srgbClr val="EC9E0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EC9E02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endParaRPr dirty="0">
              <a:solidFill>
                <a:srgbClr val="EC9E0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6C23E-68F6-422D-8111-B9536AF117B4}"/>
              </a:ext>
            </a:extLst>
          </p:cNvPr>
          <p:cNvSpPr txBox="1"/>
          <p:nvPr/>
        </p:nvSpPr>
        <p:spPr>
          <a:xfrm>
            <a:off x="6348198" y="3800649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ДОХОДИМОСТЬ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052A3-1FFE-49A5-A3EB-59E1DB2825B0}"/>
              </a:ext>
            </a:extLst>
          </p:cNvPr>
          <p:cNvSpPr txBox="1"/>
          <p:nvPr/>
        </p:nvSpPr>
        <p:spPr>
          <a:xfrm>
            <a:off x="7378185" y="2497629"/>
            <a:ext cx="158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SL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36473-4199-4B00-8CDA-A583825AB944}"/>
              </a:ext>
            </a:extLst>
          </p:cNvPr>
          <p:cNvSpPr txBox="1"/>
          <p:nvPr/>
        </p:nvSpPr>
        <p:spPr>
          <a:xfrm rot="18878895">
            <a:off x="3806594" y="2024589"/>
            <a:ext cx="2084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Аффинити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-индекс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AB720-B7F5-4E3D-8D8E-07AB8F59137D}"/>
              </a:ext>
            </a:extLst>
          </p:cNvPr>
          <p:cNvSpPr txBox="1"/>
          <p:nvPr/>
        </p:nvSpPr>
        <p:spPr>
          <a:xfrm rot="2335600">
            <a:off x="3661834" y="3387850"/>
            <a:ext cx="333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</a:p>
          <a:p>
            <a:pPr algn="ctr"/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повторных покупок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25E74-3F3F-4B2D-9FFC-5B273220F186}"/>
              </a:ext>
            </a:extLst>
          </p:cNvPr>
          <p:cNvSpPr txBox="1"/>
          <p:nvPr/>
        </p:nvSpPr>
        <p:spPr>
          <a:xfrm>
            <a:off x="4756713" y="3637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754BA-D4A1-4BD5-8181-443423A19FC6}"/>
              </a:ext>
            </a:extLst>
          </p:cNvPr>
          <p:cNvSpPr txBox="1"/>
          <p:nvPr/>
        </p:nvSpPr>
        <p:spPr>
          <a:xfrm>
            <a:off x="6913885" y="1987671"/>
            <a:ext cx="201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Конверсия</a:t>
            </a:r>
          </a:p>
        </p:txBody>
      </p:sp>
    </p:spTree>
    <p:extLst>
      <p:ext uri="{BB962C8B-B14F-4D97-AF65-F5344CB8AC3E}">
        <p14:creationId xmlns:p14="http://schemas.microsoft.com/office/powerpoint/2010/main" val="374984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4082F91F-9ABB-4FB9-8E97-A718A0B8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196" y="0"/>
            <a:ext cx="12187065" cy="6858000"/>
          </a:xfrm>
          <a:prstGeom prst="rect">
            <a:avLst/>
          </a:prstGeom>
          <a:solidFill>
            <a:srgbClr val="04525F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11DDE-C166-E087-FA21-03111095590F}"/>
              </a:ext>
            </a:extLst>
          </p:cNvPr>
          <p:cNvSpPr txBox="1"/>
          <p:nvPr/>
        </p:nvSpPr>
        <p:spPr>
          <a:xfrm>
            <a:off x="1548332" y="142121"/>
            <a:ext cx="11358563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34C1423-13E1-9C19-7ED4-0E6EE2464596}"/>
              </a:ext>
            </a:extLst>
          </p:cNvPr>
          <p:cNvSpPr/>
          <p:nvPr/>
        </p:nvSpPr>
        <p:spPr>
          <a:xfrm>
            <a:off x="1770890" y="1662544"/>
            <a:ext cx="1877251" cy="4251939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85725" rIns="85725" bIns="85725" rtlCol="0" anchor="ctr"/>
          <a:lstStyle/>
          <a:p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BDAB0-0B0C-93E5-326C-92B3EAF6A343}"/>
              </a:ext>
            </a:extLst>
          </p:cNvPr>
          <p:cNvSpPr txBox="1"/>
          <p:nvPr/>
        </p:nvSpPr>
        <p:spPr>
          <a:xfrm>
            <a:off x="1806151" y="2021070"/>
            <a:ext cx="1951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FFD702"/>
                </a:solidFill>
              </a:rPr>
              <a:t>53%</a:t>
            </a:r>
            <a:r>
              <a:rPr lang="ru-RU" sz="2400" b="1" dirty="0">
                <a:solidFill>
                  <a:srgbClr val="FFD702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НАСЕЛЕНИЯ МОСКВЫ РЕГУЛЯРНО СОВЕРШАЮТ ПОЕЗДКИ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В МО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D532FA1-1818-B77E-378B-AD9DB26B13E3}"/>
              </a:ext>
            </a:extLst>
          </p:cNvPr>
          <p:cNvSpPr/>
          <p:nvPr/>
        </p:nvSpPr>
        <p:spPr>
          <a:xfrm>
            <a:off x="3773117" y="1662545"/>
            <a:ext cx="3830516" cy="2605969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85725" rIns="85725" bIns="85725" rtlCol="0" anchor="ctr"/>
          <a:lstStyle/>
          <a:p>
            <a:pPr algn="ctr"/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E06DE-CCAB-CD23-5B5E-E8A13EE4D181}"/>
              </a:ext>
            </a:extLst>
          </p:cNvPr>
          <p:cNvSpPr txBox="1"/>
          <p:nvPr/>
        </p:nvSpPr>
        <p:spPr>
          <a:xfrm>
            <a:off x="3882279" y="1822198"/>
            <a:ext cx="3951630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D702"/>
                </a:solidFill>
              </a:rPr>
              <a:t>25% </a:t>
            </a:r>
            <a:r>
              <a:rPr lang="ru-RU" sz="2800" b="1" dirty="0">
                <a:solidFill>
                  <a:schemeClr val="bg1"/>
                </a:solidFill>
              </a:rPr>
              <a:t>населения МО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регулярно мигрирует в Москву и в другие пояса области.</a:t>
            </a:r>
          </a:p>
          <a:p>
            <a:endParaRPr lang="ru-RU" sz="2250" b="1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D4BD232-8594-3884-39E4-817725C88D36}"/>
              </a:ext>
            </a:extLst>
          </p:cNvPr>
          <p:cNvSpPr/>
          <p:nvPr/>
        </p:nvSpPr>
        <p:spPr>
          <a:xfrm>
            <a:off x="3773117" y="4298298"/>
            <a:ext cx="3866720" cy="1616186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85725" rIns="85725" bIns="85725" rtlCol="0" anchor="ctr"/>
          <a:lstStyle/>
          <a:p>
            <a:pPr algn="r"/>
            <a:endParaRPr lang="ru-RU" sz="938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B06E8-BA5F-4F93-C265-4CBAC039E387}"/>
              </a:ext>
            </a:extLst>
          </p:cNvPr>
          <p:cNvSpPr txBox="1"/>
          <p:nvPr/>
        </p:nvSpPr>
        <p:spPr>
          <a:xfrm>
            <a:off x="3910510" y="4481936"/>
            <a:ext cx="34951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25" b="1" dirty="0">
                <a:solidFill>
                  <a:srgbClr val="F7C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OTS </a:t>
            </a:r>
            <a:r>
              <a:rPr lang="ru-RU" sz="2625" b="1" dirty="0">
                <a:solidFill>
                  <a:srgbClr val="F7C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625" b="1" dirty="0">
                <a:solidFill>
                  <a:srgbClr val="FDAB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6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OTS </a:t>
            </a:r>
            <a:r>
              <a:rPr lang="ru-RU" sz="26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</a:p>
          <a:p>
            <a:pPr algn="r"/>
            <a:r>
              <a:rPr lang="en-US" sz="26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CPT </a:t>
            </a:r>
            <a:r>
              <a:rPr lang="ru-RU" sz="26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en-US" sz="26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2625" b="1" dirty="0">
                <a:solidFill>
                  <a:srgbClr val="F7C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CPT </a:t>
            </a:r>
            <a:r>
              <a:rPr lang="ru-RU" sz="2625" b="1" dirty="0">
                <a:solidFill>
                  <a:srgbClr val="F7C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  <a:p>
            <a:endParaRPr lang="ru-RU" sz="2250" b="1" dirty="0">
              <a:solidFill>
                <a:schemeClr val="bg1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27F2A9F-16E9-87E9-CCFC-C952BAE43D9A}"/>
              </a:ext>
            </a:extLst>
          </p:cNvPr>
          <p:cNvSpPr/>
          <p:nvPr/>
        </p:nvSpPr>
        <p:spPr>
          <a:xfrm>
            <a:off x="7727947" y="1662545"/>
            <a:ext cx="4257377" cy="4251940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85725" rIns="85725" bIns="85725" rtlCol="0" anchor="ctr"/>
          <a:lstStyle/>
          <a:p>
            <a:pPr algn="r"/>
            <a:endParaRPr lang="ru-RU" sz="206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9D344-70C6-7A1F-173D-BE76B87BF1A2}"/>
              </a:ext>
            </a:extLst>
          </p:cNvPr>
          <p:cNvSpPr txBox="1"/>
          <p:nvPr/>
        </p:nvSpPr>
        <p:spPr>
          <a:xfrm>
            <a:off x="7849437" y="2222761"/>
            <a:ext cx="4257377" cy="348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solidFill>
                  <a:srgbClr val="FFD702"/>
                </a:solidFill>
              </a:rPr>
              <a:t>50% </a:t>
            </a:r>
            <a:r>
              <a:rPr lang="ru-RU" sz="2250" b="1" dirty="0">
                <a:solidFill>
                  <a:schemeClr val="bg1"/>
                </a:solidFill>
              </a:rPr>
              <a:t>расходов жителей Москвы осуществляется на территории МО*</a:t>
            </a:r>
          </a:p>
          <a:p>
            <a:r>
              <a:rPr lang="ru-RU" sz="2250" b="1" dirty="0">
                <a:solidFill>
                  <a:schemeClr val="bg1"/>
                </a:solidFill>
              </a:rPr>
              <a:t>Почти</a:t>
            </a:r>
            <a:r>
              <a:rPr lang="ru-RU" sz="2250" b="1" dirty="0">
                <a:solidFill>
                  <a:srgbClr val="FFD702"/>
                </a:solidFill>
              </a:rPr>
              <a:t> 60% </a:t>
            </a:r>
            <a:r>
              <a:rPr lang="ru-RU" sz="2250" b="1" dirty="0">
                <a:solidFill>
                  <a:schemeClr val="bg1"/>
                </a:solidFill>
              </a:rPr>
              <a:t>расходов жителей Подмосковья приходится на МО**</a:t>
            </a:r>
          </a:p>
          <a:p>
            <a:endParaRPr lang="ru-RU" sz="2250" b="1" dirty="0">
              <a:solidFill>
                <a:schemeClr val="bg1"/>
              </a:solidFill>
            </a:endParaRPr>
          </a:p>
          <a:p>
            <a:r>
              <a:rPr lang="ru-RU" sz="1312" dirty="0">
                <a:solidFill>
                  <a:schemeClr val="bg1"/>
                </a:solidFill>
              </a:rPr>
              <a:t>* Оценка доли произведена на основании данных аудитории, которая проживает в Москве, работает в МО</a:t>
            </a:r>
          </a:p>
          <a:p>
            <a:r>
              <a:rPr lang="ru-RU" sz="1312" dirty="0">
                <a:solidFill>
                  <a:schemeClr val="bg1"/>
                </a:solidFill>
              </a:rPr>
              <a:t>** Оценка доли произведена на основании данных аудитории, которая проживает в МО, работает в Мск</a:t>
            </a:r>
          </a:p>
          <a:p>
            <a:endParaRPr lang="ru-RU" sz="103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AA00AE-105C-314E-9958-233D81F5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18706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518610-C2CE-654C-9D99-196A5E2EC4B4}"/>
              </a:ext>
            </a:extLst>
          </p:cNvPr>
          <p:cNvSpPr txBox="1"/>
          <p:nvPr/>
        </p:nvSpPr>
        <p:spPr>
          <a:xfrm>
            <a:off x="1840224" y="193289"/>
            <a:ext cx="932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МАЯТНИКОВАЯ МИГРАЦИЯ НА ПРИМЕРЕ МОСКОВСКОЙ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АГЛОМЕРАЦИИ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F3DC4-BC5A-F14C-821D-F5B7F0E2BB7A}"/>
              </a:ext>
            </a:extLst>
          </p:cNvPr>
          <p:cNvSpPr txBox="1"/>
          <p:nvPr/>
        </p:nvSpPr>
        <p:spPr>
          <a:xfrm>
            <a:off x="1840224" y="684542"/>
            <a:ext cx="5220452" cy="567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Font typeface="System Font Regular"/>
              <a:buChar char="►"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Москвы и Московской области (т.н. Московской агломерации) </a:t>
            </a:r>
          </a:p>
          <a:p>
            <a:pPr marL="285750" indent="-285750">
              <a:lnSpc>
                <a:spcPct val="140000"/>
              </a:lnSpc>
              <a:buFont typeface="System Font Regular"/>
              <a:buChar char="►"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количественный и качественный анализ феномена маятниковой миграции на основании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гео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-аналитических отчетов</a:t>
            </a:r>
          </a:p>
          <a:p>
            <a:pPr marL="285750" indent="-285750">
              <a:lnSpc>
                <a:spcPct val="140000"/>
              </a:lnSpc>
              <a:buFont typeface="System Font Regular"/>
              <a:buChar char="►"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исследования: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территориальные пояса, имеющие следующую разбивку для целей исследования: 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System Font Regular"/>
              <a:buChar char="►"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Группы аудитории: </a:t>
            </a:r>
          </a:p>
          <a:p>
            <a:pPr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живут в МО, работают в МСК</a:t>
            </a:r>
          </a:p>
          <a:p>
            <a:pPr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живут в МСК, выезжают в МО (работа)</a:t>
            </a:r>
          </a:p>
          <a:p>
            <a:pPr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живут в МСК, выезжают в МО (отдых)</a:t>
            </a:r>
          </a:p>
          <a:p>
            <a:pPr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живут в МО, работают в МО</a:t>
            </a:r>
          </a:p>
          <a:p>
            <a:pPr>
              <a:lnSpc>
                <a:spcPct val="130000"/>
              </a:lnSpc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►"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Период исследования: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август 2022 г. – июль 2023 г.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036B4E92-8027-4F00-B5E0-A171E23C205A}"/>
              </a:ext>
            </a:extLst>
          </p:cNvPr>
          <p:cNvGraphicFramePr>
            <a:graphicFrameLocks noGrp="1"/>
          </p:cNvGraphicFramePr>
          <p:nvPr/>
        </p:nvGraphicFramePr>
        <p:xfrm>
          <a:off x="2258718" y="3519973"/>
          <a:ext cx="4383464" cy="76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165">
                  <a:extLst>
                    <a:ext uri="{9D8B030D-6E8A-4147-A177-3AD203B41FA5}">
                      <a16:colId xmlns:a16="http://schemas.microsoft.com/office/drawing/2014/main" val="869118860"/>
                    </a:ext>
                  </a:extLst>
                </a:gridCol>
                <a:gridCol w="2215299">
                  <a:extLst>
                    <a:ext uri="{9D8B030D-6E8A-4147-A177-3AD203B41FA5}">
                      <a16:colId xmlns:a16="http://schemas.microsoft.com/office/drawing/2014/main" val="1390269301"/>
                    </a:ext>
                  </a:extLst>
                </a:gridCol>
              </a:tblGrid>
              <a:tr h="7605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Arial" panose="020B0604020202020204" pitchFamily="34" charset="0"/>
                        </a:rPr>
                        <a:t>Москва (внутри </a:t>
                      </a:r>
                      <a:r>
                        <a:rPr lang="ru-RU" sz="1300" dirty="0" err="1">
                          <a:latin typeface="+mn-lt"/>
                          <a:cs typeface="Arial" panose="020B0604020202020204" pitchFamily="34" charset="0"/>
                        </a:rPr>
                        <a:t>МКАДа</a:t>
                      </a:r>
                      <a:r>
                        <a:rPr lang="ru-RU" sz="130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latin typeface="+mn-lt"/>
                          <a:cs typeface="Arial" panose="020B0604020202020204" pitchFamily="34" charset="0"/>
                        </a:rPr>
                        <a:t> 0 -10 км от МКАД</a:t>
                      </a:r>
                    </a:p>
                    <a:p>
                      <a:endParaRPr lang="ru-RU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Arial" panose="020B0604020202020204" pitchFamily="34" charset="0"/>
                        </a:rPr>
                        <a:t>10-30 км от МКАД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latin typeface="+mn-lt"/>
                          <a:cs typeface="Arial" panose="020B0604020202020204" pitchFamily="34" charset="0"/>
                        </a:rPr>
                        <a:t>30-50 км от МКАД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latin typeface="+mn-lt"/>
                          <a:cs typeface="Arial" panose="020B0604020202020204" pitchFamily="34" charset="0"/>
                        </a:rPr>
                        <a:t>свыше 50 км от МКАД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3137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03F218-E808-42C1-A023-ED8A07F4C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2840" y="1614717"/>
            <a:ext cx="5358279" cy="3809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6805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04BB2CBA-EED7-47AE-932E-72C2FC8E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11DDE-C166-E087-FA21-03111095590F}"/>
              </a:ext>
            </a:extLst>
          </p:cNvPr>
          <p:cNvSpPr txBox="1"/>
          <p:nvPr/>
        </p:nvSpPr>
        <p:spPr>
          <a:xfrm>
            <a:off x="1666876" y="1157882"/>
            <a:ext cx="9107897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  ФИЛЬТРАЦИЯ ДАННЫХ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F4090-FC33-058A-82F8-64628F038415}"/>
              </a:ext>
            </a:extLst>
          </p:cNvPr>
          <p:cNvSpPr txBox="1"/>
          <p:nvPr/>
        </p:nvSpPr>
        <p:spPr>
          <a:xfrm>
            <a:off x="8286321" y="1443624"/>
            <a:ext cx="3672862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1"/>
              </a:spcAft>
              <a:tabLst>
                <a:tab pos="295580" algn="l"/>
              </a:tabLst>
            </a:pPr>
            <a:r>
              <a:rPr lang="ru-RU" sz="15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Фильтрация </a:t>
            </a:r>
            <a:r>
              <a:rPr lang="ru-RU" sz="15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мультисим</a:t>
            </a:r>
            <a:r>
              <a:rPr lang="ru-RU" sz="15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-пользователей: </a:t>
            </a:r>
            <a:r>
              <a:rPr lang="ru-RU" sz="1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Суммарный голосовой трафик сим-карты не менее 5 минут в месяц</a:t>
            </a:r>
          </a:p>
          <a:p>
            <a:pPr>
              <a:spcAft>
                <a:spcPts val="281"/>
              </a:spcAft>
              <a:tabLst>
                <a:tab pos="295580" algn="l"/>
              </a:tabLst>
            </a:pPr>
            <a:r>
              <a:rPr lang="ru-RU" sz="1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Анализ эквивалента треков сим-карт на основании фактора «время-координаты» для пары сим-карт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1EDD6-6B87-F75D-A160-7ABC6CCC4C2D}"/>
              </a:ext>
            </a:extLst>
          </p:cNvPr>
          <p:cNvSpPr txBox="1"/>
          <p:nvPr/>
        </p:nvSpPr>
        <p:spPr>
          <a:xfrm>
            <a:off x="3420628" y="4253488"/>
            <a:ext cx="2924637" cy="10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 абонента: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Циклическое перемещение абонента по территориальным поясам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A4DB4-D34D-235C-F4F2-37399549489C}"/>
              </a:ext>
            </a:extLst>
          </p:cNvPr>
          <p:cNvSpPr txBox="1"/>
          <p:nvPr/>
        </p:nvSpPr>
        <p:spPr>
          <a:xfrm>
            <a:off x="8364292" y="4347002"/>
            <a:ext cx="35169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Выборка типов устройств</a:t>
            </a:r>
            <a:r>
              <a:rPr lang="ru-RU" sz="1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{</a:t>
            </a:r>
            <a:r>
              <a:rPr lang="ru-RU" sz="1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ru-RU" sz="1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ru-RU" sz="1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} /исключение других типов устройств.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710E6-EDD2-2FFA-B498-3A947317B897}"/>
              </a:ext>
            </a:extLst>
          </p:cNvPr>
          <p:cNvSpPr txBox="1"/>
          <p:nvPr/>
        </p:nvSpPr>
        <p:spPr>
          <a:xfrm>
            <a:off x="3375697" y="1490008"/>
            <a:ext cx="349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Домашняя территория:</a:t>
            </a:r>
          </a:p>
          <a:p>
            <a:pPr>
              <a:spcAft>
                <a:spcPts val="281"/>
              </a:spcAft>
              <a:tabLst>
                <a:tab pos="295580" algn="l"/>
              </a:tabLs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Территория, суммарное время на которой, проведенное абонентом в ночное время суток (с 23:00 до 06:00) в течение календарного месяца составляет не менее 40 часов в течение 6 последних месяцев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ACBB0E-EFE4-D574-5F7F-7861C168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182" y="4171735"/>
            <a:ext cx="1196257" cy="1196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7CFDB7-58E4-A58E-E005-CAB2CB648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1" y="1847350"/>
            <a:ext cx="1326198" cy="14378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F0F6F0-0F36-A6E3-7404-18DA1FD84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838" y="1831740"/>
            <a:ext cx="1358516" cy="13585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C82CF0-359A-BDE9-9F56-0673B719E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024" y="4223042"/>
            <a:ext cx="1032750" cy="10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D76579-CAAA-4DB9-8016-88C94713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35" y="-70339"/>
            <a:ext cx="121870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F8504-6A22-34F9-8307-F08E7911D487}"/>
              </a:ext>
            </a:extLst>
          </p:cNvPr>
          <p:cNvSpPr txBox="1"/>
          <p:nvPr/>
        </p:nvSpPr>
        <p:spPr>
          <a:xfrm>
            <a:off x="1585949" y="1180764"/>
            <a:ext cx="11168062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ПРИКЛАДНОЕ ЗНАЧЕНИЕ: МАЯТНИКОВАЯ МИГРАЦИЯ </a:t>
            </a:r>
            <a:r>
              <a:rPr lang="en-US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ГЕОМАРКЕТИНГ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65FB7-BF07-23E6-D0E5-D4992B89E945}"/>
              </a:ext>
            </a:extLst>
          </p:cNvPr>
          <p:cNvSpPr txBox="1"/>
          <p:nvPr/>
        </p:nvSpPr>
        <p:spPr>
          <a:xfrm>
            <a:off x="4040593" y="2027492"/>
            <a:ext cx="2297347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7" b="1" dirty="0">
                <a:latin typeface="Arial" panose="020B0604020202020204" pitchFamily="34" charset="0"/>
                <a:cs typeface="Arial" panose="020B0604020202020204" pitchFamily="34" charset="0"/>
              </a:rPr>
              <a:t>Анализ поведения </a:t>
            </a:r>
          </a:p>
          <a:p>
            <a:r>
              <a:rPr lang="ru-RU" sz="1687" b="1" dirty="0">
                <a:latin typeface="Arial" panose="020B0604020202020204" pitchFamily="34" charset="0"/>
                <a:cs typeface="Arial" panose="020B0604020202020204" pitchFamily="34" charset="0"/>
              </a:rPr>
              <a:t>целевой аудитории</a:t>
            </a:r>
            <a:endParaRPr lang="ru-RU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684564-8D52-8485-FC6C-4CE43FB7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57" y="1563626"/>
            <a:ext cx="1530996" cy="15309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4BF146-2AFE-374B-15F1-3ABFAD42D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632" y="3728782"/>
            <a:ext cx="1304021" cy="13040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DEFB3-6288-A9AF-ABFE-0D5CD835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881" y="1539306"/>
            <a:ext cx="1524584" cy="1524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45392-6048-BB66-01B2-3E107372D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288" y="3619059"/>
            <a:ext cx="1454177" cy="1454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5A5CF-92C7-01DD-63FE-47B6363056CD}"/>
              </a:ext>
            </a:extLst>
          </p:cNvPr>
          <p:cNvSpPr txBox="1"/>
          <p:nvPr/>
        </p:nvSpPr>
        <p:spPr>
          <a:xfrm>
            <a:off x="4095883" y="3944275"/>
            <a:ext cx="2859725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7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ценность продукта  </a:t>
            </a:r>
            <a:endParaRPr lang="ru-RU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A41D1-5685-397B-BBCD-87BFD8CAACB3}"/>
              </a:ext>
            </a:extLst>
          </p:cNvPr>
          <p:cNvSpPr txBox="1"/>
          <p:nvPr/>
        </p:nvSpPr>
        <p:spPr>
          <a:xfrm>
            <a:off x="8345961" y="1995809"/>
            <a:ext cx="3604543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87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рекламных кампаний </a:t>
            </a:r>
            <a:endParaRPr lang="ru-RU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E99A9-BCE1-C0A1-B3B0-174223A74160}"/>
              </a:ext>
            </a:extLst>
          </p:cNvPr>
          <p:cNvSpPr txBox="1"/>
          <p:nvPr/>
        </p:nvSpPr>
        <p:spPr>
          <a:xfrm>
            <a:off x="8345961" y="3887413"/>
            <a:ext cx="3427535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7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Верификация существующих источников данных</a:t>
            </a:r>
            <a:endParaRPr lang="ru-RU" sz="1687" dirty="0"/>
          </a:p>
        </p:txBody>
      </p:sp>
    </p:spTree>
    <p:extLst>
      <p:ext uri="{BB962C8B-B14F-4D97-AF65-F5344CB8AC3E}">
        <p14:creationId xmlns:p14="http://schemas.microsoft.com/office/powerpoint/2010/main" val="23271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255223-6F7C-824A-A802-C11AF211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5" y="5700"/>
            <a:ext cx="12187065" cy="6868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37506C-735A-5E46-8F93-C50478C7CB61}"/>
              </a:ext>
            </a:extLst>
          </p:cNvPr>
          <p:cNvSpPr txBox="1"/>
          <p:nvPr/>
        </p:nvSpPr>
        <p:spPr>
          <a:xfrm>
            <a:off x="1707232" y="236908"/>
            <a:ext cx="97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МИГРАЦИЯ НАСЕЛЕНИЯ МОСКОВСКОЙ ОБЛАСТИ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D7356-FCA6-FD84-ED09-3C8AD1EF3120}"/>
              </a:ext>
            </a:extLst>
          </p:cNvPr>
          <p:cNvSpPr txBox="1"/>
          <p:nvPr/>
        </p:nvSpPr>
        <p:spPr>
          <a:xfrm>
            <a:off x="1811092" y="861008"/>
            <a:ext cx="9795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25% населения МО регулярно мигрирует в Москву и в другие пояса области.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расчета цикла миграции была заложена частота перемещений 3 и более раза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неделю (МО-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-МО), а так же длительность нахождения в поясе 2 и более часа.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от общего объема населения МО, регулярно ездят в Москву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12,4%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от общего объема населения МО, перемещаются между поясами области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56" name="组合 84">
            <a:extLst>
              <a:ext uri="{FF2B5EF4-FFF2-40B4-BE49-F238E27FC236}">
                <a16:creationId xmlns:a16="http://schemas.microsoft.com/office/drawing/2014/main" id="{FED3CDFB-FD9C-F967-34FA-5E3F2F576CC6}"/>
              </a:ext>
            </a:extLst>
          </p:cNvPr>
          <p:cNvGrpSpPr/>
          <p:nvPr/>
        </p:nvGrpSpPr>
        <p:grpSpPr>
          <a:xfrm>
            <a:off x="2248185" y="5951231"/>
            <a:ext cx="5435245" cy="679215"/>
            <a:chOff x="3827274" y="3867895"/>
            <a:chExt cx="4815758" cy="648072"/>
          </a:xfrm>
        </p:grpSpPr>
        <p:grpSp>
          <p:nvGrpSpPr>
            <p:cNvPr id="57" name="组合 82">
              <a:extLst>
                <a:ext uri="{FF2B5EF4-FFF2-40B4-BE49-F238E27FC236}">
                  <a16:creationId xmlns:a16="http://schemas.microsoft.com/office/drawing/2014/main" id="{A5EE39EC-F1EB-4B31-004C-9A37BD5D2637}"/>
                </a:ext>
              </a:extLst>
            </p:cNvPr>
            <p:cNvGrpSpPr/>
            <p:nvPr/>
          </p:nvGrpSpPr>
          <p:grpSpPr>
            <a:xfrm>
              <a:off x="4824028" y="3867895"/>
              <a:ext cx="3819004" cy="648072"/>
              <a:chOff x="4355976" y="3867895"/>
              <a:chExt cx="4176464" cy="648072"/>
            </a:xfrm>
          </p:grpSpPr>
          <p:sp>
            <p:nvSpPr>
              <p:cNvPr id="59" name="矩形 77">
                <a:extLst>
                  <a:ext uri="{FF2B5EF4-FFF2-40B4-BE49-F238E27FC236}">
                    <a16:creationId xmlns:a16="http://schemas.microsoft.com/office/drawing/2014/main" id="{5ADEE760-0331-C38C-EEAB-D650AA2404ED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60" name="组合 81">
                <a:extLst>
                  <a:ext uri="{FF2B5EF4-FFF2-40B4-BE49-F238E27FC236}">
                    <a16:creationId xmlns:a16="http://schemas.microsoft.com/office/drawing/2014/main" id="{B6C5AFF4-3659-018F-199D-DFEEAA4804C0}"/>
                  </a:ext>
                </a:extLst>
              </p:cNvPr>
              <p:cNvGrpSpPr/>
              <p:nvPr/>
            </p:nvGrpSpPr>
            <p:grpSpPr>
              <a:xfrm>
                <a:off x="4421634" y="3899271"/>
                <a:ext cx="916663" cy="412071"/>
                <a:chOff x="4347540" y="3967001"/>
                <a:chExt cx="801610" cy="412071"/>
              </a:xfrm>
            </p:grpSpPr>
            <p:sp>
              <p:nvSpPr>
                <p:cNvPr id="61" name="矩形 79">
                  <a:extLst>
                    <a:ext uri="{FF2B5EF4-FFF2-40B4-BE49-F238E27FC236}">
                      <a16:creationId xmlns:a16="http://schemas.microsoft.com/office/drawing/2014/main" id="{CE30E4BD-2840-3239-240E-8B13EE8F0909}"/>
                    </a:ext>
                  </a:extLst>
                </p:cNvPr>
                <p:cNvSpPr/>
                <p:nvPr/>
              </p:nvSpPr>
              <p:spPr>
                <a:xfrm>
                  <a:off x="4347541" y="4172457"/>
                  <a:ext cx="801609" cy="206615"/>
                </a:xfrm>
                <a:prstGeom prst="rect">
                  <a:avLst/>
                </a:prstGeom>
                <a:solidFill>
                  <a:srgbClr val="394A57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  <p:sp>
              <p:nvSpPr>
                <p:cNvPr id="62" name="矩形 80">
                  <a:extLst>
                    <a:ext uri="{FF2B5EF4-FFF2-40B4-BE49-F238E27FC236}">
                      <a16:creationId xmlns:a16="http://schemas.microsoft.com/office/drawing/2014/main" id="{F1AA749D-62E4-2259-147E-729AE62E7B0E}"/>
                    </a:ext>
                  </a:extLst>
                </p:cNvPr>
                <p:cNvSpPr/>
                <p:nvPr/>
              </p:nvSpPr>
              <p:spPr>
                <a:xfrm>
                  <a:off x="4347540" y="3967001"/>
                  <a:ext cx="410010" cy="206096"/>
                </a:xfrm>
                <a:prstGeom prst="rect">
                  <a:avLst/>
                </a:prstGeom>
                <a:solidFill>
                  <a:srgbClr val="FDB319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</p:grpSp>
        </p:grpSp>
        <p:sp>
          <p:nvSpPr>
            <p:cNvPr id="58" name="矩形 83">
              <a:extLst>
                <a:ext uri="{FF2B5EF4-FFF2-40B4-BE49-F238E27FC236}">
                  <a16:creationId xmlns:a16="http://schemas.microsoft.com/office/drawing/2014/main" id="{2743D4EF-1E49-197E-643C-C8126536EC3B}"/>
                </a:ext>
              </a:extLst>
            </p:cNvPr>
            <p:cNvSpPr/>
            <p:nvPr/>
          </p:nvSpPr>
          <p:spPr>
            <a:xfrm>
              <a:off x="3827274" y="4061126"/>
              <a:ext cx="777188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50+ км</a:t>
              </a:r>
              <a:endParaRPr lang="en-US" altLang="zh-CN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85">
            <a:extLst>
              <a:ext uri="{FF2B5EF4-FFF2-40B4-BE49-F238E27FC236}">
                <a16:creationId xmlns:a16="http://schemas.microsoft.com/office/drawing/2014/main" id="{D1F92446-CEF2-2018-5E11-246DF188FDF9}"/>
              </a:ext>
            </a:extLst>
          </p:cNvPr>
          <p:cNvGrpSpPr/>
          <p:nvPr/>
        </p:nvGrpSpPr>
        <p:grpSpPr>
          <a:xfrm>
            <a:off x="2248185" y="5199510"/>
            <a:ext cx="5435245" cy="679215"/>
            <a:chOff x="3827274" y="3867895"/>
            <a:chExt cx="4815758" cy="648072"/>
          </a:xfrm>
        </p:grpSpPr>
        <p:grpSp>
          <p:nvGrpSpPr>
            <p:cNvPr id="68" name="组合 86">
              <a:extLst>
                <a:ext uri="{FF2B5EF4-FFF2-40B4-BE49-F238E27FC236}">
                  <a16:creationId xmlns:a16="http://schemas.microsoft.com/office/drawing/2014/main" id="{23B61B96-5131-7167-3C88-654D0AE512B3}"/>
                </a:ext>
              </a:extLst>
            </p:cNvPr>
            <p:cNvGrpSpPr/>
            <p:nvPr/>
          </p:nvGrpSpPr>
          <p:grpSpPr>
            <a:xfrm>
              <a:off x="4824028" y="3867895"/>
              <a:ext cx="3819004" cy="648072"/>
              <a:chOff x="4355976" y="3867895"/>
              <a:chExt cx="4176464" cy="648072"/>
            </a:xfrm>
          </p:grpSpPr>
          <p:sp>
            <p:nvSpPr>
              <p:cNvPr id="70" name="矩形 88">
                <a:extLst>
                  <a:ext uri="{FF2B5EF4-FFF2-40B4-BE49-F238E27FC236}">
                    <a16:creationId xmlns:a16="http://schemas.microsoft.com/office/drawing/2014/main" id="{6EB7D42D-B6C0-3566-91EA-B00A676DC80B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71" name="组合 89">
                <a:extLst>
                  <a:ext uri="{FF2B5EF4-FFF2-40B4-BE49-F238E27FC236}">
                    <a16:creationId xmlns:a16="http://schemas.microsoft.com/office/drawing/2014/main" id="{5BDF4AF8-48ED-67C4-3F6A-A3B5E9C60761}"/>
                  </a:ext>
                </a:extLst>
              </p:cNvPr>
              <p:cNvGrpSpPr/>
              <p:nvPr/>
            </p:nvGrpSpPr>
            <p:grpSpPr>
              <a:xfrm>
                <a:off x="4421633" y="3895818"/>
                <a:ext cx="1364467" cy="415524"/>
                <a:chOff x="4347540" y="3963548"/>
                <a:chExt cx="1193209" cy="415524"/>
              </a:xfrm>
            </p:grpSpPr>
            <p:sp>
              <p:nvSpPr>
                <p:cNvPr id="72" name="矩形 91">
                  <a:extLst>
                    <a:ext uri="{FF2B5EF4-FFF2-40B4-BE49-F238E27FC236}">
                      <a16:creationId xmlns:a16="http://schemas.microsoft.com/office/drawing/2014/main" id="{50D56ABF-9196-B3E2-46E1-5C7B03007D4B}"/>
                    </a:ext>
                  </a:extLst>
                </p:cNvPr>
                <p:cNvSpPr/>
                <p:nvPr/>
              </p:nvSpPr>
              <p:spPr>
                <a:xfrm>
                  <a:off x="4347541" y="4172457"/>
                  <a:ext cx="1193208" cy="206615"/>
                </a:xfrm>
                <a:prstGeom prst="rect">
                  <a:avLst/>
                </a:prstGeom>
                <a:solidFill>
                  <a:srgbClr val="394A57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  <p:sp>
              <p:nvSpPr>
                <p:cNvPr id="73" name="矩形 92">
                  <a:extLst>
                    <a:ext uri="{FF2B5EF4-FFF2-40B4-BE49-F238E27FC236}">
                      <a16:creationId xmlns:a16="http://schemas.microsoft.com/office/drawing/2014/main" id="{3C1E45A7-B32B-FBAB-ED92-3F893D7F9DB8}"/>
                    </a:ext>
                  </a:extLst>
                </p:cNvPr>
                <p:cNvSpPr/>
                <p:nvPr/>
              </p:nvSpPr>
              <p:spPr>
                <a:xfrm>
                  <a:off x="4347540" y="3963548"/>
                  <a:ext cx="1018019" cy="206096"/>
                </a:xfrm>
                <a:prstGeom prst="rect">
                  <a:avLst/>
                </a:prstGeom>
                <a:solidFill>
                  <a:srgbClr val="FDB319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</p:grpSp>
        </p:grpSp>
        <p:sp>
          <p:nvSpPr>
            <p:cNvPr id="69" name="矩形 87">
              <a:extLst>
                <a:ext uri="{FF2B5EF4-FFF2-40B4-BE49-F238E27FC236}">
                  <a16:creationId xmlns:a16="http://schemas.microsoft.com/office/drawing/2014/main" id="{36565623-AE16-F66D-2FD9-BF6A3C357423}"/>
                </a:ext>
              </a:extLst>
            </p:cNvPr>
            <p:cNvSpPr/>
            <p:nvPr/>
          </p:nvSpPr>
          <p:spPr>
            <a:xfrm>
              <a:off x="3827274" y="4061126"/>
              <a:ext cx="929160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30-50 км</a:t>
              </a:r>
              <a:endParaRPr lang="en-US" altLang="zh-CN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93">
            <a:extLst>
              <a:ext uri="{FF2B5EF4-FFF2-40B4-BE49-F238E27FC236}">
                <a16:creationId xmlns:a16="http://schemas.microsoft.com/office/drawing/2014/main" id="{AC8E07B6-38E6-02A2-1EBE-8C7BDFAF670B}"/>
              </a:ext>
            </a:extLst>
          </p:cNvPr>
          <p:cNvGrpSpPr/>
          <p:nvPr/>
        </p:nvGrpSpPr>
        <p:grpSpPr>
          <a:xfrm>
            <a:off x="2248185" y="4423134"/>
            <a:ext cx="5435245" cy="679215"/>
            <a:chOff x="3827274" y="3867895"/>
            <a:chExt cx="4815758" cy="648072"/>
          </a:xfrm>
        </p:grpSpPr>
        <p:grpSp>
          <p:nvGrpSpPr>
            <p:cNvPr id="84" name="组合 94">
              <a:extLst>
                <a:ext uri="{FF2B5EF4-FFF2-40B4-BE49-F238E27FC236}">
                  <a16:creationId xmlns:a16="http://schemas.microsoft.com/office/drawing/2014/main" id="{7689D3CE-0E88-A86A-9224-CFDACD4525C3}"/>
                </a:ext>
              </a:extLst>
            </p:cNvPr>
            <p:cNvGrpSpPr/>
            <p:nvPr/>
          </p:nvGrpSpPr>
          <p:grpSpPr>
            <a:xfrm>
              <a:off x="4824028" y="3867895"/>
              <a:ext cx="3819004" cy="648072"/>
              <a:chOff x="4355976" y="3867895"/>
              <a:chExt cx="4176464" cy="648072"/>
            </a:xfrm>
          </p:grpSpPr>
          <p:sp>
            <p:nvSpPr>
              <p:cNvPr id="86" name="矩形 96">
                <a:extLst>
                  <a:ext uri="{FF2B5EF4-FFF2-40B4-BE49-F238E27FC236}">
                    <a16:creationId xmlns:a16="http://schemas.microsoft.com/office/drawing/2014/main" id="{1CDF59D0-498A-B097-6F05-542051F61F5B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87" name="组合 97">
                <a:extLst>
                  <a:ext uri="{FF2B5EF4-FFF2-40B4-BE49-F238E27FC236}">
                    <a16:creationId xmlns:a16="http://schemas.microsoft.com/office/drawing/2014/main" id="{1F94C42A-0EB0-B33A-88BB-8D1AF9DE03FB}"/>
                  </a:ext>
                </a:extLst>
              </p:cNvPr>
              <p:cNvGrpSpPr/>
              <p:nvPr/>
            </p:nvGrpSpPr>
            <p:grpSpPr>
              <a:xfrm>
                <a:off x="4421633" y="3935625"/>
                <a:ext cx="3320661" cy="411549"/>
                <a:chOff x="4347540" y="4003355"/>
                <a:chExt cx="2903876" cy="411549"/>
              </a:xfrm>
            </p:grpSpPr>
            <p:sp>
              <p:nvSpPr>
                <p:cNvPr id="88" name="矩形 99">
                  <a:extLst>
                    <a:ext uri="{FF2B5EF4-FFF2-40B4-BE49-F238E27FC236}">
                      <a16:creationId xmlns:a16="http://schemas.microsoft.com/office/drawing/2014/main" id="{364A86CD-F0CE-719B-691B-14760D8B6B41}"/>
                    </a:ext>
                  </a:extLst>
                </p:cNvPr>
                <p:cNvSpPr/>
                <p:nvPr/>
              </p:nvSpPr>
              <p:spPr>
                <a:xfrm>
                  <a:off x="4347541" y="4208808"/>
                  <a:ext cx="2501391" cy="206096"/>
                </a:xfrm>
                <a:prstGeom prst="rect">
                  <a:avLst/>
                </a:prstGeom>
                <a:solidFill>
                  <a:srgbClr val="394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  <p:sp>
              <p:nvSpPr>
                <p:cNvPr id="89" name="矩形 100">
                  <a:extLst>
                    <a:ext uri="{FF2B5EF4-FFF2-40B4-BE49-F238E27FC236}">
                      <a16:creationId xmlns:a16="http://schemas.microsoft.com/office/drawing/2014/main" id="{995AF76C-8F81-63A0-8773-EA50D248A8DC}"/>
                    </a:ext>
                  </a:extLst>
                </p:cNvPr>
                <p:cNvSpPr/>
                <p:nvPr/>
              </p:nvSpPr>
              <p:spPr>
                <a:xfrm>
                  <a:off x="4347540" y="4003355"/>
                  <a:ext cx="2903876" cy="206096"/>
                </a:xfrm>
                <a:prstGeom prst="rect">
                  <a:avLst/>
                </a:prstGeom>
                <a:solidFill>
                  <a:srgbClr val="FDAB02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</p:grpSp>
        </p:grpSp>
        <p:sp>
          <p:nvSpPr>
            <p:cNvPr id="85" name="矩形 95">
              <a:extLst>
                <a:ext uri="{FF2B5EF4-FFF2-40B4-BE49-F238E27FC236}">
                  <a16:creationId xmlns:a16="http://schemas.microsoft.com/office/drawing/2014/main" id="{2161649E-2090-6D10-42A5-0983B6AFD845}"/>
                </a:ext>
              </a:extLst>
            </p:cNvPr>
            <p:cNvSpPr/>
            <p:nvPr/>
          </p:nvSpPr>
          <p:spPr>
            <a:xfrm>
              <a:off x="3827274" y="4061126"/>
              <a:ext cx="929160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10-30 км</a:t>
              </a:r>
              <a:endParaRPr lang="en-US" altLang="zh-CN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组合 93">
            <a:extLst>
              <a:ext uri="{FF2B5EF4-FFF2-40B4-BE49-F238E27FC236}">
                <a16:creationId xmlns:a16="http://schemas.microsoft.com/office/drawing/2014/main" id="{55E2C9BC-D2F2-CBAD-4BCD-2786B88B932A}"/>
              </a:ext>
            </a:extLst>
          </p:cNvPr>
          <p:cNvGrpSpPr/>
          <p:nvPr/>
        </p:nvGrpSpPr>
        <p:grpSpPr>
          <a:xfrm>
            <a:off x="2248185" y="3647390"/>
            <a:ext cx="9308103" cy="679215"/>
            <a:chOff x="3827274" y="3867895"/>
            <a:chExt cx="8101803" cy="648072"/>
          </a:xfrm>
        </p:grpSpPr>
        <p:grpSp>
          <p:nvGrpSpPr>
            <p:cNvPr id="113" name="组合 94">
              <a:extLst>
                <a:ext uri="{FF2B5EF4-FFF2-40B4-BE49-F238E27FC236}">
                  <a16:creationId xmlns:a16="http://schemas.microsoft.com/office/drawing/2014/main" id="{3C5A4761-71B9-73F7-74C3-C209E6EADFBB}"/>
                </a:ext>
              </a:extLst>
            </p:cNvPr>
            <p:cNvGrpSpPr/>
            <p:nvPr/>
          </p:nvGrpSpPr>
          <p:grpSpPr>
            <a:xfrm>
              <a:off x="4824028" y="3867895"/>
              <a:ext cx="7105049" cy="648072"/>
              <a:chOff x="4355976" y="3867895"/>
              <a:chExt cx="7770084" cy="648072"/>
            </a:xfrm>
          </p:grpSpPr>
          <p:sp>
            <p:nvSpPr>
              <p:cNvPr id="115" name="矩形 96">
                <a:extLst>
                  <a:ext uri="{FF2B5EF4-FFF2-40B4-BE49-F238E27FC236}">
                    <a16:creationId xmlns:a16="http://schemas.microsoft.com/office/drawing/2014/main" id="{66978316-87B8-A908-DC55-3E781D1E2E64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116" name="组合 97">
                <a:extLst>
                  <a:ext uri="{FF2B5EF4-FFF2-40B4-BE49-F238E27FC236}">
                    <a16:creationId xmlns:a16="http://schemas.microsoft.com/office/drawing/2014/main" id="{53C6DDE1-673E-F18C-F301-67E98312FB37}"/>
                  </a:ext>
                </a:extLst>
              </p:cNvPr>
              <p:cNvGrpSpPr/>
              <p:nvPr/>
            </p:nvGrpSpPr>
            <p:grpSpPr>
              <a:xfrm>
                <a:off x="4421634" y="3899271"/>
                <a:ext cx="7704426" cy="412071"/>
                <a:chOff x="4347540" y="3967001"/>
                <a:chExt cx="6737422" cy="412071"/>
              </a:xfrm>
            </p:grpSpPr>
            <p:sp>
              <p:nvSpPr>
                <p:cNvPr id="117" name="矩形 99">
                  <a:extLst>
                    <a:ext uri="{FF2B5EF4-FFF2-40B4-BE49-F238E27FC236}">
                      <a16:creationId xmlns:a16="http://schemas.microsoft.com/office/drawing/2014/main" id="{E78C5FF4-9E6A-87FF-349C-BC697E7F6D94}"/>
                    </a:ext>
                  </a:extLst>
                </p:cNvPr>
                <p:cNvSpPr/>
                <p:nvPr/>
              </p:nvSpPr>
              <p:spPr>
                <a:xfrm>
                  <a:off x="4347540" y="4172457"/>
                  <a:ext cx="3594848" cy="206615"/>
                </a:xfrm>
                <a:prstGeom prst="rect">
                  <a:avLst/>
                </a:prstGeom>
                <a:solidFill>
                  <a:srgbClr val="394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  <p:sp>
              <p:nvSpPr>
                <p:cNvPr id="118" name="矩形 100">
                  <a:extLst>
                    <a:ext uri="{FF2B5EF4-FFF2-40B4-BE49-F238E27FC236}">
                      <a16:creationId xmlns:a16="http://schemas.microsoft.com/office/drawing/2014/main" id="{ACE14EE9-0202-9A12-E5F2-6399D16D2380}"/>
                    </a:ext>
                  </a:extLst>
                </p:cNvPr>
                <p:cNvSpPr/>
                <p:nvPr/>
              </p:nvSpPr>
              <p:spPr>
                <a:xfrm>
                  <a:off x="4347540" y="3967001"/>
                  <a:ext cx="6737422" cy="206096"/>
                </a:xfrm>
                <a:prstGeom prst="rect">
                  <a:avLst/>
                </a:prstGeom>
                <a:solidFill>
                  <a:srgbClr val="FDAB02">
                    <a:alpha val="9098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</p:grpSp>
        </p:grpSp>
        <p:sp>
          <p:nvSpPr>
            <p:cNvPr id="114" name="矩形 95">
              <a:extLst>
                <a:ext uri="{FF2B5EF4-FFF2-40B4-BE49-F238E27FC236}">
                  <a16:creationId xmlns:a16="http://schemas.microsoft.com/office/drawing/2014/main" id="{D830BDAF-00F3-6D38-AD26-826841AE7972}"/>
                </a:ext>
              </a:extLst>
            </p:cNvPr>
            <p:cNvSpPr/>
            <p:nvPr/>
          </p:nvSpPr>
          <p:spPr>
            <a:xfrm>
              <a:off x="3827274" y="4061126"/>
              <a:ext cx="840825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0-10 км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550344A-ABD4-A5B5-A165-AFE694CFAF7A}"/>
              </a:ext>
            </a:extLst>
          </p:cNvPr>
          <p:cNvSpPr txBox="1"/>
          <p:nvPr/>
        </p:nvSpPr>
        <p:spPr>
          <a:xfrm>
            <a:off x="1747709" y="3896397"/>
            <a:ext cx="461665" cy="23014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Удаленность от МКАД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C02D2F-AD6E-7607-5F20-26CFCBD187AE}"/>
              </a:ext>
            </a:extLst>
          </p:cNvPr>
          <p:cNvSpPr txBox="1"/>
          <p:nvPr/>
        </p:nvSpPr>
        <p:spPr>
          <a:xfrm>
            <a:off x="11556290" y="3605115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A5E30BB-B876-FC43-8102-609DFD06C982}"/>
              </a:ext>
            </a:extLst>
          </p:cNvPr>
          <p:cNvSpPr txBox="1"/>
          <p:nvPr/>
        </p:nvSpPr>
        <p:spPr>
          <a:xfrm>
            <a:off x="7826105" y="3834598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126CF3D-FBA2-3406-1E23-6AF2D6BE80C5}"/>
              </a:ext>
            </a:extLst>
          </p:cNvPr>
          <p:cNvSpPr txBox="1"/>
          <p:nvPr/>
        </p:nvSpPr>
        <p:spPr>
          <a:xfrm>
            <a:off x="6867969" y="4401337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E9E9245-3CCB-5EB8-0CE8-9DA5F6B2D5BC}"/>
              </a:ext>
            </a:extLst>
          </p:cNvPr>
          <p:cNvSpPr txBox="1"/>
          <p:nvPr/>
        </p:nvSpPr>
        <p:spPr>
          <a:xfrm>
            <a:off x="6364855" y="4655799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B291562-C17E-BA7D-F826-8650C11DCC1D}"/>
              </a:ext>
            </a:extLst>
          </p:cNvPr>
          <p:cNvSpPr txBox="1"/>
          <p:nvPr/>
        </p:nvSpPr>
        <p:spPr>
          <a:xfrm>
            <a:off x="4642349" y="5161233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95E884E-57DE-49A6-3DB7-A55187EBC13E}"/>
              </a:ext>
            </a:extLst>
          </p:cNvPr>
          <p:cNvSpPr txBox="1"/>
          <p:nvPr/>
        </p:nvSpPr>
        <p:spPr>
          <a:xfrm>
            <a:off x="4849102" y="5368787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66ABDB-88F0-22F5-DA65-820EF880C316}"/>
              </a:ext>
            </a:extLst>
          </p:cNvPr>
          <p:cNvSpPr txBox="1"/>
          <p:nvPr/>
        </p:nvSpPr>
        <p:spPr>
          <a:xfrm>
            <a:off x="3910407" y="5912480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51995D7-3419-0A42-82C1-125C044A0103}"/>
              </a:ext>
            </a:extLst>
          </p:cNvPr>
          <p:cNvSpPr txBox="1"/>
          <p:nvPr/>
        </p:nvSpPr>
        <p:spPr>
          <a:xfrm>
            <a:off x="4394285" y="6115512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130" name="矩形 100">
            <a:extLst>
              <a:ext uri="{FF2B5EF4-FFF2-40B4-BE49-F238E27FC236}">
                <a16:creationId xmlns:a16="http://schemas.microsoft.com/office/drawing/2014/main" id="{51855584-230C-7D9D-F0CC-7DF4513364D8}"/>
              </a:ext>
            </a:extLst>
          </p:cNvPr>
          <p:cNvSpPr/>
          <p:nvPr/>
        </p:nvSpPr>
        <p:spPr>
          <a:xfrm>
            <a:off x="2209374" y="3003445"/>
            <a:ext cx="537327" cy="216049"/>
          </a:xfrm>
          <a:prstGeom prst="rect">
            <a:avLst/>
          </a:prstGeom>
          <a:solidFill>
            <a:srgbClr val="FDAB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261E171-0096-E0EC-1130-33D8C1C994EA}"/>
              </a:ext>
            </a:extLst>
          </p:cNvPr>
          <p:cNvSpPr txBox="1"/>
          <p:nvPr/>
        </p:nvSpPr>
        <p:spPr>
          <a:xfrm>
            <a:off x="2940685" y="3005419"/>
            <a:ext cx="6488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Живут в МО, работают в </a:t>
            </a:r>
            <a:r>
              <a:rPr lang="ru-RU" sz="1100" b="1" dirty="0" err="1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населения пояса</a:t>
            </a:r>
          </a:p>
        </p:txBody>
      </p:sp>
      <p:sp>
        <p:nvSpPr>
          <p:cNvPr id="133" name="矩形 99">
            <a:extLst>
              <a:ext uri="{FF2B5EF4-FFF2-40B4-BE49-F238E27FC236}">
                <a16:creationId xmlns:a16="http://schemas.microsoft.com/office/drawing/2014/main" id="{6E479B9F-45FF-0CD3-918E-6641C3C1659E}"/>
              </a:ext>
            </a:extLst>
          </p:cNvPr>
          <p:cNvSpPr/>
          <p:nvPr/>
        </p:nvSpPr>
        <p:spPr>
          <a:xfrm>
            <a:off x="6872488" y="3014584"/>
            <a:ext cx="537327" cy="213904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1A4B219-A538-DFF9-8132-73ACD60A9081}"/>
              </a:ext>
            </a:extLst>
          </p:cNvPr>
          <p:cNvSpPr txBox="1"/>
          <p:nvPr/>
        </p:nvSpPr>
        <p:spPr>
          <a:xfrm>
            <a:off x="7451239" y="3003040"/>
            <a:ext cx="682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Регулярная Миграция внутри МО</a:t>
            </a:r>
            <a:r>
              <a:rPr lang="ru-RU" sz="1100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 от населения пояса 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282C10FB-1DDD-9404-9649-8FA8F4F36C1B}"/>
              </a:ext>
            </a:extLst>
          </p:cNvPr>
          <p:cNvSpPr/>
          <p:nvPr/>
        </p:nvSpPr>
        <p:spPr>
          <a:xfrm>
            <a:off x="1996053" y="2732210"/>
            <a:ext cx="9560236" cy="76490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7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712D2F74-97DA-419A-BBAB-DEDB1FBA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6BF13B8-D89C-0551-5848-6409D59DD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934975"/>
              </p:ext>
            </p:extLst>
          </p:nvPr>
        </p:nvGraphicFramePr>
        <p:xfrm>
          <a:off x="2301509" y="1868229"/>
          <a:ext cx="9069898" cy="337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3C30A0B-7995-2678-A03D-421685119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07909"/>
              </p:ext>
            </p:extLst>
          </p:nvPr>
        </p:nvGraphicFramePr>
        <p:xfrm>
          <a:off x="2175051" y="5270000"/>
          <a:ext cx="9069892" cy="5461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067">
                  <a:extLst>
                    <a:ext uri="{9D8B030D-6E8A-4147-A177-3AD203B41FA5}">
                      <a16:colId xmlns:a16="http://schemas.microsoft.com/office/drawing/2014/main" val="3155970505"/>
                    </a:ext>
                  </a:extLst>
                </a:gridCol>
                <a:gridCol w="552468">
                  <a:extLst>
                    <a:ext uri="{9D8B030D-6E8A-4147-A177-3AD203B41FA5}">
                      <a16:colId xmlns:a16="http://schemas.microsoft.com/office/drawing/2014/main" val="3672123991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3909849031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1617785461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4264828343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1887292007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1296137513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3425611711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678471150"/>
                    </a:ext>
                  </a:extLst>
                </a:gridCol>
                <a:gridCol w="776851">
                  <a:extLst>
                    <a:ext uri="{9D8B030D-6E8A-4147-A177-3AD203B41FA5}">
                      <a16:colId xmlns:a16="http://schemas.microsoft.com/office/drawing/2014/main" val="240644350"/>
                    </a:ext>
                  </a:extLst>
                </a:gridCol>
                <a:gridCol w="675761">
                  <a:extLst>
                    <a:ext uri="{9D8B030D-6E8A-4147-A177-3AD203B41FA5}">
                      <a16:colId xmlns:a16="http://schemas.microsoft.com/office/drawing/2014/main" val="558869488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4149784722"/>
                    </a:ext>
                  </a:extLst>
                </a:gridCol>
                <a:gridCol w="726305">
                  <a:extLst>
                    <a:ext uri="{9D8B030D-6E8A-4147-A177-3AD203B41FA5}">
                      <a16:colId xmlns:a16="http://schemas.microsoft.com/office/drawing/2014/main" val="4095954493"/>
                    </a:ext>
                  </a:extLst>
                </a:gridCol>
              </a:tblGrid>
              <a:tr h="273055"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Мск</a:t>
                      </a:r>
                    </a:p>
                  </a:txBody>
                  <a:tcPr marL="42863" marR="42863" marT="21431" marB="21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670662"/>
                  </a:ext>
                </a:extLst>
              </a:tr>
              <a:tr h="273055"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 </a:t>
                      </a:r>
                    </a:p>
                  </a:txBody>
                  <a:tcPr marL="42863" marR="42863" marT="21431" marB="21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86917"/>
                  </a:ext>
                </a:extLst>
              </a:tr>
            </a:tbl>
          </a:graphicData>
        </a:graphic>
      </p:graphicFrame>
      <p:sp>
        <p:nvSpPr>
          <p:cNvPr id="13" name="矩形 100">
            <a:extLst>
              <a:ext uri="{FF2B5EF4-FFF2-40B4-BE49-F238E27FC236}">
                <a16:creationId xmlns:a16="http://schemas.microsoft.com/office/drawing/2014/main" id="{C7A74137-1CAC-F7E7-CD16-D230C594689E}"/>
              </a:ext>
            </a:extLst>
          </p:cNvPr>
          <p:cNvSpPr/>
          <p:nvPr/>
        </p:nvSpPr>
        <p:spPr>
          <a:xfrm>
            <a:off x="4200869" y="1419597"/>
            <a:ext cx="569753" cy="199125"/>
          </a:xfrm>
          <a:prstGeom prst="rect">
            <a:avLst/>
          </a:prstGeom>
          <a:solidFill>
            <a:srgbClr val="FDAB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F1241-1D51-E997-A3B7-68FDA5152878}"/>
              </a:ext>
            </a:extLst>
          </p:cNvPr>
          <p:cNvSpPr txBox="1"/>
          <p:nvPr/>
        </p:nvSpPr>
        <p:spPr>
          <a:xfrm>
            <a:off x="4770622" y="1381500"/>
            <a:ext cx="477594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в Мск</a:t>
            </a:r>
            <a:endParaRPr lang="ru-RU" sz="1125" dirty="0">
              <a:solidFill>
                <a:srgbClr val="283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CE9FB-3588-6606-0590-9FE89A5824C6}"/>
              </a:ext>
            </a:extLst>
          </p:cNvPr>
          <p:cNvSpPr txBox="1"/>
          <p:nvPr/>
        </p:nvSpPr>
        <p:spPr>
          <a:xfrm>
            <a:off x="3371374" y="914105"/>
            <a:ext cx="6327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Сезонность (отклонение от среднего) Московская область</a:t>
            </a:r>
          </a:p>
        </p:txBody>
      </p:sp>
      <p:sp>
        <p:nvSpPr>
          <p:cNvPr id="17" name="矩形 99">
            <a:extLst>
              <a:ext uri="{FF2B5EF4-FFF2-40B4-BE49-F238E27FC236}">
                <a16:creationId xmlns:a16="http://schemas.microsoft.com/office/drawing/2014/main" id="{A92CF172-64F1-DB72-5BDE-B5B2D97439F9}"/>
              </a:ext>
            </a:extLst>
          </p:cNvPr>
          <p:cNvSpPr/>
          <p:nvPr/>
        </p:nvSpPr>
        <p:spPr>
          <a:xfrm>
            <a:off x="6350155" y="1395922"/>
            <a:ext cx="569753" cy="198593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AAA56-5FC0-92E5-FA98-80BC401363BA}"/>
              </a:ext>
            </a:extLst>
          </p:cNvPr>
          <p:cNvSpPr txBox="1"/>
          <p:nvPr/>
        </p:nvSpPr>
        <p:spPr>
          <a:xfrm>
            <a:off x="6920246" y="1405694"/>
            <a:ext cx="477594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в другом поясе МО</a:t>
            </a:r>
            <a:endParaRPr lang="ru-RU" sz="1312" dirty="0">
              <a:solidFill>
                <a:srgbClr val="283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84C94-0FE0-AE90-8503-B03137409011}"/>
              </a:ext>
            </a:extLst>
          </p:cNvPr>
          <p:cNvSpPr txBox="1"/>
          <p:nvPr/>
        </p:nvSpPr>
        <p:spPr>
          <a:xfrm>
            <a:off x="1599744" y="206722"/>
            <a:ext cx="11168062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МИГРАЦИЯ НАСЕЛЕНИЯ МОСКОВСКОЙ ОБЛАСТИ. СЕЗОННОСТЬ</a:t>
            </a:r>
          </a:p>
        </p:txBody>
      </p:sp>
    </p:spTree>
    <p:extLst>
      <p:ext uri="{BB962C8B-B14F-4D97-AF65-F5344CB8AC3E}">
        <p14:creationId xmlns:p14="http://schemas.microsoft.com/office/powerpoint/2010/main" val="385886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DE6883-8C23-91CD-532B-1F3946DB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760"/>
            <a:ext cx="12187065" cy="6868342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6B748FA-8C61-E1CE-01DB-1F12F0EC2568}"/>
              </a:ext>
            </a:extLst>
          </p:cNvPr>
          <p:cNvGraphicFramePr/>
          <p:nvPr/>
        </p:nvGraphicFramePr>
        <p:xfrm>
          <a:off x="1514486" y="4305981"/>
          <a:ext cx="4985735" cy="243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">
            <a:extLst>
              <a:ext uri="{FF2B5EF4-FFF2-40B4-BE49-F238E27FC236}">
                <a16:creationId xmlns:a16="http://schemas.microsoft.com/office/drawing/2014/main" id="{87B73925-996D-FCFB-BBF5-4B29B0C1A124}"/>
              </a:ext>
            </a:extLst>
          </p:cNvPr>
          <p:cNvGraphicFramePr/>
          <p:nvPr/>
        </p:nvGraphicFramePr>
        <p:xfrm>
          <a:off x="6243028" y="1598104"/>
          <a:ext cx="5784447" cy="231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51F7D5DA-F785-F139-BCB6-90EF44AF3107}"/>
              </a:ext>
            </a:extLst>
          </p:cNvPr>
          <p:cNvGraphicFramePr/>
          <p:nvPr/>
        </p:nvGraphicFramePr>
        <p:xfrm>
          <a:off x="978169" y="1663394"/>
          <a:ext cx="5425167" cy="23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7125B33-B744-5CA4-85FF-D7A9B33561AC}"/>
              </a:ext>
            </a:extLst>
          </p:cNvPr>
          <p:cNvSpPr txBox="1"/>
          <p:nvPr/>
        </p:nvSpPr>
        <p:spPr>
          <a:xfrm>
            <a:off x="1701800" y="1430480"/>
            <a:ext cx="277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Уровень дохода в тыс., руб.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EF5B3C-F27F-B359-FC35-D5FB4090C74B}"/>
              </a:ext>
            </a:extLst>
          </p:cNvPr>
          <p:cNvSpPr txBox="1"/>
          <p:nvPr/>
        </p:nvSpPr>
        <p:spPr>
          <a:xfrm>
            <a:off x="6500221" y="1298565"/>
            <a:ext cx="394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Возраст мигрирующего населения, лет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DBFDCD-80A0-B53F-54F9-B646FA02B18A}"/>
              </a:ext>
            </a:extLst>
          </p:cNvPr>
          <p:cNvSpPr txBox="1"/>
          <p:nvPr/>
        </p:nvSpPr>
        <p:spPr>
          <a:xfrm>
            <a:off x="1788244" y="871854"/>
            <a:ext cx="516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Портрет аудитории – Живут в МО, работают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66159B-72C0-BC38-ADF5-30027CB571AE}"/>
              </a:ext>
            </a:extLst>
          </p:cNvPr>
          <p:cNvSpPr txBox="1"/>
          <p:nvPr/>
        </p:nvSpPr>
        <p:spPr>
          <a:xfrm>
            <a:off x="1725958" y="251673"/>
            <a:ext cx="97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ИССЛЕДУЕМОЙ АУДИТОРИИ МО</a:t>
            </a:r>
          </a:p>
        </p:txBody>
      </p:sp>
      <p:graphicFrame>
        <p:nvGraphicFramePr>
          <p:cNvPr id="57" name="Chart 3">
            <a:extLst>
              <a:ext uri="{FF2B5EF4-FFF2-40B4-BE49-F238E27FC236}">
                <a16:creationId xmlns:a16="http://schemas.microsoft.com/office/drawing/2014/main" id="{E924ABEC-E61F-1AF7-7AF1-51CCE603F858}"/>
              </a:ext>
            </a:extLst>
          </p:cNvPr>
          <p:cNvGraphicFramePr/>
          <p:nvPr/>
        </p:nvGraphicFramePr>
        <p:xfrm>
          <a:off x="6235120" y="4507730"/>
          <a:ext cx="5784447" cy="231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76A08F96-A859-A8B3-A73E-02F339F3A505}"/>
              </a:ext>
            </a:extLst>
          </p:cNvPr>
          <p:cNvGraphicFramePr/>
          <p:nvPr/>
        </p:nvGraphicFramePr>
        <p:xfrm>
          <a:off x="970261" y="4573020"/>
          <a:ext cx="5425167" cy="23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69F8653E-9A36-4FC9-F5F1-BB555D44E757}"/>
              </a:ext>
            </a:extLst>
          </p:cNvPr>
          <p:cNvSpPr txBox="1"/>
          <p:nvPr/>
        </p:nvSpPr>
        <p:spPr>
          <a:xfrm>
            <a:off x="1725958" y="4377468"/>
            <a:ext cx="277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Уровень дохода в тыс., руб.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A4E435-0FF3-C276-CC18-058DAC6B36FA}"/>
              </a:ext>
            </a:extLst>
          </p:cNvPr>
          <p:cNvSpPr txBox="1"/>
          <p:nvPr/>
        </p:nvSpPr>
        <p:spPr>
          <a:xfrm>
            <a:off x="6492313" y="4208191"/>
            <a:ext cx="394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Возраст мигрирующего населения, лет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3CBD94-3563-99EC-A56E-9AE74096436A}"/>
              </a:ext>
            </a:extLst>
          </p:cNvPr>
          <p:cNvSpPr txBox="1"/>
          <p:nvPr/>
        </p:nvSpPr>
        <p:spPr>
          <a:xfrm>
            <a:off x="1879254" y="4087812"/>
            <a:ext cx="516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Портрет аудитории – Живут в МО, работают в МО. </a:t>
            </a:r>
          </a:p>
        </p:txBody>
      </p:sp>
    </p:spTree>
    <p:extLst>
      <p:ext uri="{BB962C8B-B14F-4D97-AF65-F5344CB8AC3E}">
        <p14:creationId xmlns:p14="http://schemas.microsoft.com/office/powerpoint/2010/main" val="375677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255223-6F7C-824A-A802-C11AF211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5" y="0"/>
            <a:ext cx="12187065" cy="6868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37506C-735A-5E46-8F93-C50478C7CB61}"/>
              </a:ext>
            </a:extLst>
          </p:cNvPr>
          <p:cNvSpPr txBox="1"/>
          <p:nvPr/>
        </p:nvSpPr>
        <p:spPr>
          <a:xfrm>
            <a:off x="1747709" y="218509"/>
            <a:ext cx="97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МИГРАЦИЯ НАСЕЛЕНИЯ МОСКВЫ В МОСКОВСКУЮ ОБЛАСТЬ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D7356-FCA6-FD84-ED09-3C8AD1EF3120}"/>
              </a:ext>
            </a:extLst>
          </p:cNvPr>
          <p:cNvSpPr txBox="1"/>
          <p:nvPr/>
        </p:nvSpPr>
        <p:spPr>
          <a:xfrm>
            <a:off x="1747709" y="808417"/>
            <a:ext cx="9706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расчета Миграции населения Москвы, было принято решение разбить потоки на 2 группы: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47% населения г. Москвы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1-го раза в неделю осуществляют цикл перемещения 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-МО-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условное наименование категории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«Дачники»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6% от населения г. Москвы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3-х раз в неделю осуществляют цикл перемещения 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-МО-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условное наименование категории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«Работают в МО»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组合 84">
            <a:extLst>
              <a:ext uri="{FF2B5EF4-FFF2-40B4-BE49-F238E27FC236}">
                <a16:creationId xmlns:a16="http://schemas.microsoft.com/office/drawing/2014/main" id="{FED3CDFB-FD9C-F967-34FA-5E3F2F576CC6}"/>
              </a:ext>
            </a:extLst>
          </p:cNvPr>
          <p:cNvGrpSpPr/>
          <p:nvPr/>
        </p:nvGrpSpPr>
        <p:grpSpPr>
          <a:xfrm>
            <a:off x="2419707" y="5951231"/>
            <a:ext cx="5263724" cy="679215"/>
            <a:chOff x="3979246" y="3867895"/>
            <a:chExt cx="4663786" cy="648072"/>
          </a:xfrm>
        </p:grpSpPr>
        <p:sp>
          <p:nvSpPr>
            <p:cNvPr id="59" name="矩形 77">
              <a:extLst>
                <a:ext uri="{FF2B5EF4-FFF2-40B4-BE49-F238E27FC236}">
                  <a16:creationId xmlns:a16="http://schemas.microsoft.com/office/drawing/2014/main" id="{5ADEE760-0331-C38C-EEAB-D650AA2404ED}"/>
                </a:ext>
              </a:extLst>
            </p:cNvPr>
            <p:cNvSpPr/>
            <p:nvPr/>
          </p:nvSpPr>
          <p:spPr>
            <a:xfrm>
              <a:off x="4824028" y="3867895"/>
              <a:ext cx="3819004" cy="6480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58" name="矩形 83">
              <a:extLst>
                <a:ext uri="{FF2B5EF4-FFF2-40B4-BE49-F238E27FC236}">
                  <a16:creationId xmlns:a16="http://schemas.microsoft.com/office/drawing/2014/main" id="{2743D4EF-1E49-197E-643C-C8126536EC3B}"/>
                </a:ext>
              </a:extLst>
            </p:cNvPr>
            <p:cNvSpPr/>
            <p:nvPr/>
          </p:nvSpPr>
          <p:spPr>
            <a:xfrm>
              <a:off x="3979246" y="3997229"/>
              <a:ext cx="777188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50+ км</a:t>
              </a:r>
              <a:endParaRPr lang="en-US" altLang="zh-CN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85">
            <a:extLst>
              <a:ext uri="{FF2B5EF4-FFF2-40B4-BE49-F238E27FC236}">
                <a16:creationId xmlns:a16="http://schemas.microsoft.com/office/drawing/2014/main" id="{D1F92446-CEF2-2018-5E11-246DF188FDF9}"/>
              </a:ext>
            </a:extLst>
          </p:cNvPr>
          <p:cNvGrpSpPr/>
          <p:nvPr/>
        </p:nvGrpSpPr>
        <p:grpSpPr>
          <a:xfrm>
            <a:off x="2248185" y="5199510"/>
            <a:ext cx="5435245" cy="679215"/>
            <a:chOff x="3827274" y="3867895"/>
            <a:chExt cx="4815758" cy="648072"/>
          </a:xfrm>
        </p:grpSpPr>
        <p:grpSp>
          <p:nvGrpSpPr>
            <p:cNvPr id="68" name="组合 86">
              <a:extLst>
                <a:ext uri="{FF2B5EF4-FFF2-40B4-BE49-F238E27FC236}">
                  <a16:creationId xmlns:a16="http://schemas.microsoft.com/office/drawing/2014/main" id="{23B61B96-5131-7167-3C88-654D0AE512B3}"/>
                </a:ext>
              </a:extLst>
            </p:cNvPr>
            <p:cNvGrpSpPr/>
            <p:nvPr/>
          </p:nvGrpSpPr>
          <p:grpSpPr>
            <a:xfrm>
              <a:off x="4824028" y="3867895"/>
              <a:ext cx="3819004" cy="648072"/>
              <a:chOff x="4355976" y="3867895"/>
              <a:chExt cx="4176464" cy="648072"/>
            </a:xfrm>
          </p:grpSpPr>
          <p:sp>
            <p:nvSpPr>
              <p:cNvPr id="70" name="矩形 88">
                <a:extLst>
                  <a:ext uri="{FF2B5EF4-FFF2-40B4-BE49-F238E27FC236}">
                    <a16:creationId xmlns:a16="http://schemas.microsoft.com/office/drawing/2014/main" id="{6EB7D42D-B6C0-3566-91EA-B00A676DC80B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73" name="矩形 92">
                <a:extLst>
                  <a:ext uri="{FF2B5EF4-FFF2-40B4-BE49-F238E27FC236}">
                    <a16:creationId xmlns:a16="http://schemas.microsoft.com/office/drawing/2014/main" id="{3C1E45A7-B32B-FBAB-ED92-3F893D7F9DB8}"/>
                  </a:ext>
                </a:extLst>
              </p:cNvPr>
              <p:cNvSpPr/>
              <p:nvPr/>
            </p:nvSpPr>
            <p:spPr>
              <a:xfrm>
                <a:off x="4421633" y="4101817"/>
                <a:ext cx="1164132" cy="206096"/>
              </a:xfrm>
              <a:prstGeom prst="rect">
                <a:avLst/>
              </a:prstGeom>
              <a:solidFill>
                <a:srgbClr val="FDB319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</p:grpSp>
        <p:sp>
          <p:nvSpPr>
            <p:cNvPr id="69" name="矩形 87">
              <a:extLst>
                <a:ext uri="{FF2B5EF4-FFF2-40B4-BE49-F238E27FC236}">
                  <a16:creationId xmlns:a16="http://schemas.microsoft.com/office/drawing/2014/main" id="{36565623-AE16-F66D-2FD9-BF6A3C357423}"/>
                </a:ext>
              </a:extLst>
            </p:cNvPr>
            <p:cNvSpPr/>
            <p:nvPr/>
          </p:nvSpPr>
          <p:spPr>
            <a:xfrm>
              <a:off x="3827274" y="4061126"/>
              <a:ext cx="929160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30-50 км</a:t>
              </a:r>
              <a:endParaRPr lang="en-US" altLang="zh-CN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93">
            <a:extLst>
              <a:ext uri="{FF2B5EF4-FFF2-40B4-BE49-F238E27FC236}">
                <a16:creationId xmlns:a16="http://schemas.microsoft.com/office/drawing/2014/main" id="{AC8E07B6-38E6-02A2-1EBE-8C7BDFAF670B}"/>
              </a:ext>
            </a:extLst>
          </p:cNvPr>
          <p:cNvGrpSpPr/>
          <p:nvPr/>
        </p:nvGrpSpPr>
        <p:grpSpPr>
          <a:xfrm>
            <a:off x="2248185" y="4423134"/>
            <a:ext cx="5435245" cy="679215"/>
            <a:chOff x="3827274" y="3867895"/>
            <a:chExt cx="4815758" cy="648072"/>
          </a:xfrm>
        </p:grpSpPr>
        <p:grpSp>
          <p:nvGrpSpPr>
            <p:cNvPr id="84" name="组合 94">
              <a:extLst>
                <a:ext uri="{FF2B5EF4-FFF2-40B4-BE49-F238E27FC236}">
                  <a16:creationId xmlns:a16="http://schemas.microsoft.com/office/drawing/2014/main" id="{7689D3CE-0E88-A86A-9224-CFDACD4525C3}"/>
                </a:ext>
              </a:extLst>
            </p:cNvPr>
            <p:cNvGrpSpPr/>
            <p:nvPr/>
          </p:nvGrpSpPr>
          <p:grpSpPr>
            <a:xfrm>
              <a:off x="4824028" y="3867895"/>
              <a:ext cx="3819004" cy="648072"/>
              <a:chOff x="4355976" y="3867895"/>
              <a:chExt cx="4176464" cy="648072"/>
            </a:xfrm>
          </p:grpSpPr>
          <p:sp>
            <p:nvSpPr>
              <p:cNvPr id="86" name="矩形 96">
                <a:extLst>
                  <a:ext uri="{FF2B5EF4-FFF2-40B4-BE49-F238E27FC236}">
                    <a16:creationId xmlns:a16="http://schemas.microsoft.com/office/drawing/2014/main" id="{1CDF59D0-498A-B097-6F05-542051F61F5B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87" name="组合 97">
                <a:extLst>
                  <a:ext uri="{FF2B5EF4-FFF2-40B4-BE49-F238E27FC236}">
                    <a16:creationId xmlns:a16="http://schemas.microsoft.com/office/drawing/2014/main" id="{1F94C42A-0EB0-B33A-88BB-8D1AF9DE03FB}"/>
                  </a:ext>
                </a:extLst>
              </p:cNvPr>
              <p:cNvGrpSpPr/>
              <p:nvPr/>
            </p:nvGrpSpPr>
            <p:grpSpPr>
              <a:xfrm>
                <a:off x="4421635" y="3931293"/>
                <a:ext cx="2860410" cy="415881"/>
                <a:chOff x="4347541" y="3999023"/>
                <a:chExt cx="2501392" cy="415881"/>
              </a:xfrm>
            </p:grpSpPr>
            <p:sp>
              <p:nvSpPr>
                <p:cNvPr id="88" name="矩形 99">
                  <a:extLst>
                    <a:ext uri="{FF2B5EF4-FFF2-40B4-BE49-F238E27FC236}">
                      <a16:creationId xmlns:a16="http://schemas.microsoft.com/office/drawing/2014/main" id="{364A86CD-F0CE-719B-691B-14760D8B6B41}"/>
                    </a:ext>
                  </a:extLst>
                </p:cNvPr>
                <p:cNvSpPr/>
                <p:nvPr/>
              </p:nvSpPr>
              <p:spPr>
                <a:xfrm>
                  <a:off x="4347541" y="4208808"/>
                  <a:ext cx="204378" cy="206096"/>
                </a:xfrm>
                <a:prstGeom prst="rect">
                  <a:avLst/>
                </a:prstGeom>
                <a:solidFill>
                  <a:srgbClr val="394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  <p:sp>
              <p:nvSpPr>
                <p:cNvPr id="89" name="矩形 100">
                  <a:extLst>
                    <a:ext uri="{FF2B5EF4-FFF2-40B4-BE49-F238E27FC236}">
                      <a16:creationId xmlns:a16="http://schemas.microsoft.com/office/drawing/2014/main" id="{995AF76C-8F81-63A0-8773-EA50D248A8DC}"/>
                    </a:ext>
                  </a:extLst>
                </p:cNvPr>
                <p:cNvSpPr/>
                <p:nvPr/>
              </p:nvSpPr>
              <p:spPr>
                <a:xfrm>
                  <a:off x="4347541" y="3999023"/>
                  <a:ext cx="2501392" cy="206096"/>
                </a:xfrm>
                <a:prstGeom prst="rect">
                  <a:avLst/>
                </a:prstGeom>
                <a:solidFill>
                  <a:srgbClr val="FDAB02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</p:grpSp>
        </p:grpSp>
        <p:sp>
          <p:nvSpPr>
            <p:cNvPr id="85" name="矩形 95">
              <a:extLst>
                <a:ext uri="{FF2B5EF4-FFF2-40B4-BE49-F238E27FC236}">
                  <a16:creationId xmlns:a16="http://schemas.microsoft.com/office/drawing/2014/main" id="{2161649E-2090-6D10-42A5-0983B6AFD845}"/>
                </a:ext>
              </a:extLst>
            </p:cNvPr>
            <p:cNvSpPr/>
            <p:nvPr/>
          </p:nvSpPr>
          <p:spPr>
            <a:xfrm>
              <a:off x="3827274" y="4061126"/>
              <a:ext cx="929160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10-30 км</a:t>
              </a:r>
              <a:endParaRPr lang="en-US" altLang="zh-CN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组合 93">
            <a:extLst>
              <a:ext uri="{FF2B5EF4-FFF2-40B4-BE49-F238E27FC236}">
                <a16:creationId xmlns:a16="http://schemas.microsoft.com/office/drawing/2014/main" id="{55E2C9BC-D2F2-CBAD-4BCD-2786B88B932A}"/>
              </a:ext>
            </a:extLst>
          </p:cNvPr>
          <p:cNvGrpSpPr/>
          <p:nvPr/>
        </p:nvGrpSpPr>
        <p:grpSpPr>
          <a:xfrm>
            <a:off x="2375280" y="3647389"/>
            <a:ext cx="6075517" cy="679215"/>
            <a:chOff x="3937898" y="3867895"/>
            <a:chExt cx="5288150" cy="648072"/>
          </a:xfrm>
        </p:grpSpPr>
        <p:grpSp>
          <p:nvGrpSpPr>
            <p:cNvPr id="113" name="组合 94">
              <a:extLst>
                <a:ext uri="{FF2B5EF4-FFF2-40B4-BE49-F238E27FC236}">
                  <a16:creationId xmlns:a16="http://schemas.microsoft.com/office/drawing/2014/main" id="{3C5A4761-71B9-73F7-74C3-C209E6EADFBB}"/>
                </a:ext>
              </a:extLst>
            </p:cNvPr>
            <p:cNvGrpSpPr/>
            <p:nvPr/>
          </p:nvGrpSpPr>
          <p:grpSpPr>
            <a:xfrm>
              <a:off x="4824028" y="3867895"/>
              <a:ext cx="4402020" cy="648072"/>
              <a:chOff x="4355976" y="3867895"/>
              <a:chExt cx="4814051" cy="648072"/>
            </a:xfrm>
          </p:grpSpPr>
          <p:sp>
            <p:nvSpPr>
              <p:cNvPr id="115" name="矩形 96">
                <a:extLst>
                  <a:ext uri="{FF2B5EF4-FFF2-40B4-BE49-F238E27FC236}">
                    <a16:creationId xmlns:a16="http://schemas.microsoft.com/office/drawing/2014/main" id="{66978316-87B8-A908-DC55-3E781D1E2E64}"/>
                  </a:ext>
                </a:extLst>
              </p:cNvPr>
              <p:cNvSpPr/>
              <p:nvPr/>
            </p:nvSpPr>
            <p:spPr>
              <a:xfrm>
                <a:off x="4355976" y="3867895"/>
                <a:ext cx="4176464" cy="6480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116" name="组合 97">
                <a:extLst>
                  <a:ext uri="{FF2B5EF4-FFF2-40B4-BE49-F238E27FC236}">
                    <a16:creationId xmlns:a16="http://schemas.microsoft.com/office/drawing/2014/main" id="{53C6DDE1-673E-F18C-F301-67E98312FB37}"/>
                  </a:ext>
                </a:extLst>
              </p:cNvPr>
              <p:cNvGrpSpPr/>
              <p:nvPr/>
            </p:nvGrpSpPr>
            <p:grpSpPr>
              <a:xfrm>
                <a:off x="4421633" y="3902371"/>
                <a:ext cx="4748394" cy="408971"/>
                <a:chOff x="4347539" y="3970101"/>
                <a:chExt cx="4152410" cy="408971"/>
              </a:xfrm>
            </p:grpSpPr>
            <p:sp>
              <p:nvSpPr>
                <p:cNvPr id="117" name="矩形 99">
                  <a:extLst>
                    <a:ext uri="{FF2B5EF4-FFF2-40B4-BE49-F238E27FC236}">
                      <a16:creationId xmlns:a16="http://schemas.microsoft.com/office/drawing/2014/main" id="{E78C5FF4-9E6A-87FF-349C-BC697E7F6D94}"/>
                    </a:ext>
                  </a:extLst>
                </p:cNvPr>
                <p:cNvSpPr/>
                <p:nvPr/>
              </p:nvSpPr>
              <p:spPr>
                <a:xfrm>
                  <a:off x="4347540" y="4172457"/>
                  <a:ext cx="1000879" cy="206615"/>
                </a:xfrm>
                <a:prstGeom prst="rect">
                  <a:avLst/>
                </a:prstGeom>
                <a:solidFill>
                  <a:srgbClr val="394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  <p:sp>
              <p:nvSpPr>
                <p:cNvPr id="118" name="矩形 100">
                  <a:extLst>
                    <a:ext uri="{FF2B5EF4-FFF2-40B4-BE49-F238E27FC236}">
                      <a16:creationId xmlns:a16="http://schemas.microsoft.com/office/drawing/2014/main" id="{ACE14EE9-0202-9A12-E5F2-6399D16D2380}"/>
                    </a:ext>
                  </a:extLst>
                </p:cNvPr>
                <p:cNvSpPr/>
                <p:nvPr/>
              </p:nvSpPr>
              <p:spPr>
                <a:xfrm>
                  <a:off x="4347539" y="3970101"/>
                  <a:ext cx="4152410" cy="206096"/>
                </a:xfrm>
                <a:prstGeom prst="rect">
                  <a:avLst/>
                </a:prstGeom>
                <a:solidFill>
                  <a:srgbClr val="FDAB02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dirty="0"/>
                </a:p>
              </p:txBody>
            </p:sp>
          </p:grpSp>
        </p:grpSp>
        <p:sp>
          <p:nvSpPr>
            <p:cNvPr id="114" name="矩形 95">
              <a:extLst>
                <a:ext uri="{FF2B5EF4-FFF2-40B4-BE49-F238E27FC236}">
                  <a16:creationId xmlns:a16="http://schemas.microsoft.com/office/drawing/2014/main" id="{D830BDAF-00F3-6D38-AD26-826841AE7972}"/>
                </a:ext>
              </a:extLst>
            </p:cNvPr>
            <p:cNvSpPr/>
            <p:nvPr/>
          </p:nvSpPr>
          <p:spPr>
            <a:xfrm>
              <a:off x="3937898" y="3952905"/>
              <a:ext cx="840825" cy="323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600" dirty="0">
                  <a:solidFill>
                    <a:srgbClr val="28333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0-10 км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550344A-ABD4-A5B5-A165-AFE694CFAF7A}"/>
              </a:ext>
            </a:extLst>
          </p:cNvPr>
          <p:cNvSpPr txBox="1"/>
          <p:nvPr/>
        </p:nvSpPr>
        <p:spPr>
          <a:xfrm>
            <a:off x="1747709" y="3896397"/>
            <a:ext cx="461665" cy="23014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Удаленность от МКАД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C02D2F-AD6E-7607-5F20-26CFCBD187AE}"/>
              </a:ext>
            </a:extLst>
          </p:cNvPr>
          <p:cNvSpPr txBox="1"/>
          <p:nvPr/>
        </p:nvSpPr>
        <p:spPr>
          <a:xfrm>
            <a:off x="8450799" y="3612261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A5E30BB-B876-FC43-8102-609DFD06C982}"/>
              </a:ext>
            </a:extLst>
          </p:cNvPr>
          <p:cNvSpPr txBox="1"/>
          <p:nvPr/>
        </p:nvSpPr>
        <p:spPr>
          <a:xfrm>
            <a:off x="4642349" y="3821898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126CF3D-FBA2-3406-1E23-6AF2D6BE80C5}"/>
              </a:ext>
            </a:extLst>
          </p:cNvPr>
          <p:cNvSpPr txBox="1"/>
          <p:nvPr/>
        </p:nvSpPr>
        <p:spPr>
          <a:xfrm>
            <a:off x="6364855" y="4430942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E9E9245-3CCB-5EB8-0CE8-9DA5F6B2D5BC}"/>
              </a:ext>
            </a:extLst>
          </p:cNvPr>
          <p:cNvSpPr txBox="1"/>
          <p:nvPr/>
        </p:nvSpPr>
        <p:spPr>
          <a:xfrm>
            <a:off x="6401561" y="6088044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B291562-C17E-BA7D-F826-8650C11DCC1D}"/>
              </a:ext>
            </a:extLst>
          </p:cNvPr>
          <p:cNvSpPr txBox="1"/>
          <p:nvPr/>
        </p:nvSpPr>
        <p:spPr>
          <a:xfrm>
            <a:off x="4674100" y="5402613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8" name="矩形 100">
            <a:extLst>
              <a:ext uri="{FF2B5EF4-FFF2-40B4-BE49-F238E27FC236}">
                <a16:creationId xmlns:a16="http://schemas.microsoft.com/office/drawing/2014/main" id="{D08C9C55-1845-C35A-0CD1-2BCF19A4C131}"/>
              </a:ext>
            </a:extLst>
          </p:cNvPr>
          <p:cNvSpPr/>
          <p:nvPr/>
        </p:nvSpPr>
        <p:spPr>
          <a:xfrm>
            <a:off x="3442175" y="6166101"/>
            <a:ext cx="2952053" cy="216000"/>
          </a:xfrm>
          <a:prstGeom prst="rect">
            <a:avLst/>
          </a:prstGeom>
          <a:solidFill>
            <a:srgbClr val="FDAB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07CB1-90C9-5070-9DC6-9DA663560095}"/>
              </a:ext>
            </a:extLst>
          </p:cNvPr>
          <p:cNvSpPr txBox="1"/>
          <p:nvPr/>
        </p:nvSpPr>
        <p:spPr>
          <a:xfrm>
            <a:off x="3683161" y="4643099"/>
            <a:ext cx="6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33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10" name="矩形 100">
            <a:extLst>
              <a:ext uri="{FF2B5EF4-FFF2-40B4-BE49-F238E27FC236}">
                <a16:creationId xmlns:a16="http://schemas.microsoft.com/office/drawing/2014/main" id="{0538A051-A1C8-6065-7F2A-F43BD898673B}"/>
              </a:ext>
            </a:extLst>
          </p:cNvPr>
          <p:cNvSpPr/>
          <p:nvPr/>
        </p:nvSpPr>
        <p:spPr>
          <a:xfrm>
            <a:off x="2233079" y="3030752"/>
            <a:ext cx="537327" cy="216049"/>
          </a:xfrm>
          <a:prstGeom prst="rect">
            <a:avLst/>
          </a:prstGeom>
          <a:solidFill>
            <a:srgbClr val="FDAB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2" name="矩形 99">
            <a:extLst>
              <a:ext uri="{FF2B5EF4-FFF2-40B4-BE49-F238E27FC236}">
                <a16:creationId xmlns:a16="http://schemas.microsoft.com/office/drawing/2014/main" id="{D164ABBE-3EB7-A87A-5DEF-112E805E7903}"/>
              </a:ext>
            </a:extLst>
          </p:cNvPr>
          <p:cNvSpPr/>
          <p:nvPr/>
        </p:nvSpPr>
        <p:spPr>
          <a:xfrm>
            <a:off x="6896193" y="3041891"/>
            <a:ext cx="537327" cy="213904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A6A9BA-EC6B-ED4F-F92E-10FCF5006DA6}"/>
              </a:ext>
            </a:extLst>
          </p:cNvPr>
          <p:cNvSpPr/>
          <p:nvPr/>
        </p:nvSpPr>
        <p:spPr>
          <a:xfrm>
            <a:off x="2019758" y="2759517"/>
            <a:ext cx="9560236" cy="76490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3A6ED-2156-660B-496F-D814B57E57D0}"/>
              </a:ext>
            </a:extLst>
          </p:cNvPr>
          <p:cNvSpPr txBox="1"/>
          <p:nvPr/>
        </p:nvSpPr>
        <p:spPr>
          <a:xfrm>
            <a:off x="7433520" y="3016966"/>
            <a:ext cx="682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Живут в </a:t>
            </a:r>
            <a:r>
              <a:rPr lang="ru-RU" sz="1100" b="1" dirty="0" err="1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работают в МО</a:t>
            </a:r>
            <a:r>
              <a:rPr lang="ru-RU" sz="1100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 от населения пояса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5ABF7-4B60-AB43-EDA1-2F9F2A23A875}"/>
              </a:ext>
            </a:extLst>
          </p:cNvPr>
          <p:cNvSpPr txBox="1"/>
          <p:nvPr/>
        </p:nvSpPr>
        <p:spPr>
          <a:xfrm>
            <a:off x="2723634" y="3009712"/>
            <a:ext cx="682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«Дачники», </a:t>
            </a:r>
            <a:r>
              <a:rPr lang="en-US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100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населения Москвы</a:t>
            </a:r>
            <a:endParaRPr lang="ru-RU" sz="1100" dirty="0">
              <a:solidFill>
                <a:srgbClr val="283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D2AA1-155D-4321-ACDA-C43F4E798947}"/>
              </a:ext>
            </a:extLst>
          </p:cNvPr>
          <p:cNvSpPr txBox="1"/>
          <p:nvPr/>
        </p:nvSpPr>
        <p:spPr>
          <a:xfrm>
            <a:off x="8919401" y="4350776"/>
            <a:ext cx="25696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0512" indent="-340512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категорию «Дачники» попадают жители Москвы выезжающие в МО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по рабочей необходимости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 доля, выезжающая в Московскую область не менее 2х раз в неделю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превышает 20%</a:t>
            </a:r>
          </a:p>
        </p:txBody>
      </p:sp>
    </p:spTree>
    <p:extLst>
      <p:ext uri="{BB962C8B-B14F-4D97-AF65-F5344CB8AC3E}">
        <p14:creationId xmlns:p14="http://schemas.microsoft.com/office/powerpoint/2010/main" val="34467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79249403-A734-4644-A48D-734CDB6256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14E6E75-4903-1C1D-9181-ACA96D684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846547"/>
              </p:ext>
            </p:extLst>
          </p:nvPr>
        </p:nvGraphicFramePr>
        <p:xfrm>
          <a:off x="2334725" y="1641037"/>
          <a:ext cx="9105003" cy="357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B814220-B3F3-A737-BFD7-5BC9B0285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41319"/>
              </p:ext>
            </p:extLst>
          </p:nvPr>
        </p:nvGraphicFramePr>
        <p:xfrm>
          <a:off x="2125055" y="5225773"/>
          <a:ext cx="9411947" cy="5920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0651">
                  <a:extLst>
                    <a:ext uri="{9D8B030D-6E8A-4147-A177-3AD203B41FA5}">
                      <a16:colId xmlns:a16="http://schemas.microsoft.com/office/drawing/2014/main" val="3155970505"/>
                    </a:ext>
                  </a:extLst>
                </a:gridCol>
                <a:gridCol w="713256">
                  <a:extLst>
                    <a:ext uri="{9D8B030D-6E8A-4147-A177-3AD203B41FA5}">
                      <a16:colId xmlns:a16="http://schemas.microsoft.com/office/drawing/2014/main" val="3672123991"/>
                    </a:ext>
                  </a:extLst>
                </a:gridCol>
                <a:gridCol w="701592">
                  <a:extLst>
                    <a:ext uri="{9D8B030D-6E8A-4147-A177-3AD203B41FA5}">
                      <a16:colId xmlns:a16="http://schemas.microsoft.com/office/drawing/2014/main" val="3909849031"/>
                    </a:ext>
                  </a:extLst>
                </a:gridCol>
                <a:gridCol w="656949">
                  <a:extLst>
                    <a:ext uri="{9D8B030D-6E8A-4147-A177-3AD203B41FA5}">
                      <a16:colId xmlns:a16="http://schemas.microsoft.com/office/drawing/2014/main" val="1617785461"/>
                    </a:ext>
                  </a:extLst>
                </a:gridCol>
                <a:gridCol w="685513">
                  <a:extLst>
                    <a:ext uri="{9D8B030D-6E8A-4147-A177-3AD203B41FA5}">
                      <a16:colId xmlns:a16="http://schemas.microsoft.com/office/drawing/2014/main" val="4264828343"/>
                    </a:ext>
                  </a:extLst>
                </a:gridCol>
                <a:gridCol w="609344">
                  <a:extLst>
                    <a:ext uri="{9D8B030D-6E8A-4147-A177-3AD203B41FA5}">
                      <a16:colId xmlns:a16="http://schemas.microsoft.com/office/drawing/2014/main" val="1887292007"/>
                    </a:ext>
                  </a:extLst>
                </a:gridCol>
                <a:gridCol w="712372">
                  <a:extLst>
                    <a:ext uri="{9D8B030D-6E8A-4147-A177-3AD203B41FA5}">
                      <a16:colId xmlns:a16="http://schemas.microsoft.com/office/drawing/2014/main" val="1296137513"/>
                    </a:ext>
                  </a:extLst>
                </a:gridCol>
                <a:gridCol w="668175">
                  <a:extLst>
                    <a:ext uri="{9D8B030D-6E8A-4147-A177-3AD203B41FA5}">
                      <a16:colId xmlns:a16="http://schemas.microsoft.com/office/drawing/2014/main" val="3425611711"/>
                    </a:ext>
                  </a:extLst>
                </a:gridCol>
                <a:gridCol w="820157">
                  <a:extLst>
                    <a:ext uri="{9D8B030D-6E8A-4147-A177-3AD203B41FA5}">
                      <a16:colId xmlns:a16="http://schemas.microsoft.com/office/drawing/2014/main" val="678471150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240644350"/>
                    </a:ext>
                  </a:extLst>
                </a:gridCol>
                <a:gridCol w="768485">
                  <a:extLst>
                    <a:ext uri="{9D8B030D-6E8A-4147-A177-3AD203B41FA5}">
                      <a16:colId xmlns:a16="http://schemas.microsoft.com/office/drawing/2014/main" val="558869488"/>
                    </a:ext>
                  </a:extLst>
                </a:gridCol>
                <a:gridCol w="778212">
                  <a:extLst>
                    <a:ext uri="{9D8B030D-6E8A-4147-A177-3AD203B41FA5}">
                      <a16:colId xmlns:a16="http://schemas.microsoft.com/office/drawing/2014/main" val="4149784722"/>
                    </a:ext>
                  </a:extLst>
                </a:gridCol>
                <a:gridCol w="778211">
                  <a:extLst>
                    <a:ext uri="{9D8B030D-6E8A-4147-A177-3AD203B41FA5}">
                      <a16:colId xmlns:a16="http://schemas.microsoft.com/office/drawing/2014/main" val="4095954493"/>
                    </a:ext>
                  </a:extLst>
                </a:gridCol>
              </a:tblGrid>
              <a:tr h="318993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Дачники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3" marR="42863" marT="21431" marB="21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670662"/>
                  </a:ext>
                </a:extLst>
              </a:tr>
              <a:tr h="273055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2863" marR="42863" marT="21431" marB="2143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117%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86917"/>
                  </a:ext>
                </a:extLst>
              </a:tr>
            </a:tbl>
          </a:graphicData>
        </a:graphic>
      </p:graphicFrame>
      <p:sp>
        <p:nvSpPr>
          <p:cNvPr id="7" name="矩形 100">
            <a:extLst>
              <a:ext uri="{FF2B5EF4-FFF2-40B4-BE49-F238E27FC236}">
                <a16:creationId xmlns:a16="http://schemas.microsoft.com/office/drawing/2014/main" id="{1D8C1202-0A88-56FB-C838-479E1B13C8EF}"/>
              </a:ext>
            </a:extLst>
          </p:cNvPr>
          <p:cNvSpPr/>
          <p:nvPr/>
        </p:nvSpPr>
        <p:spPr>
          <a:xfrm>
            <a:off x="4200869" y="1225433"/>
            <a:ext cx="569753" cy="199125"/>
          </a:xfrm>
          <a:prstGeom prst="rect">
            <a:avLst/>
          </a:prstGeom>
          <a:solidFill>
            <a:srgbClr val="FDAB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5BBBC-6692-CDBD-F6C4-11DDCFDCCB16}"/>
              </a:ext>
            </a:extLst>
          </p:cNvPr>
          <p:cNvSpPr txBox="1"/>
          <p:nvPr/>
        </p:nvSpPr>
        <p:spPr>
          <a:xfrm>
            <a:off x="4795804" y="1221838"/>
            <a:ext cx="477594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Дачники</a:t>
            </a:r>
            <a:endParaRPr lang="ru-RU" sz="1125" dirty="0">
              <a:solidFill>
                <a:srgbClr val="283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B8585-A85D-E9CC-C150-7D61504B1358}"/>
              </a:ext>
            </a:extLst>
          </p:cNvPr>
          <p:cNvSpPr txBox="1"/>
          <p:nvPr/>
        </p:nvSpPr>
        <p:spPr>
          <a:xfrm>
            <a:off x="3781963" y="810376"/>
            <a:ext cx="65196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Сезонность (отклонение от среднего) Московская область</a:t>
            </a:r>
          </a:p>
        </p:txBody>
      </p:sp>
      <p:sp>
        <p:nvSpPr>
          <p:cNvPr id="12" name="矩形 99">
            <a:extLst>
              <a:ext uri="{FF2B5EF4-FFF2-40B4-BE49-F238E27FC236}">
                <a16:creationId xmlns:a16="http://schemas.microsoft.com/office/drawing/2014/main" id="{3ED889AC-F141-C662-280D-8C5409E70C0B}"/>
              </a:ext>
            </a:extLst>
          </p:cNvPr>
          <p:cNvSpPr/>
          <p:nvPr/>
        </p:nvSpPr>
        <p:spPr>
          <a:xfrm>
            <a:off x="5954827" y="1242362"/>
            <a:ext cx="569753" cy="198593"/>
          </a:xfrm>
          <a:prstGeom prst="rect">
            <a:avLst/>
          </a:prstGeom>
          <a:solidFill>
            <a:srgbClr val="39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94FB3B-F21D-CA37-07C7-3DC7CA2B9645}"/>
              </a:ext>
            </a:extLst>
          </p:cNvPr>
          <p:cNvSpPr txBox="1"/>
          <p:nvPr/>
        </p:nvSpPr>
        <p:spPr>
          <a:xfrm>
            <a:off x="6688863" y="1221837"/>
            <a:ext cx="239677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b="1" dirty="0">
                <a:solidFill>
                  <a:srgbClr val="283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в МО</a:t>
            </a:r>
            <a:endParaRPr lang="ru-RU" sz="1312" dirty="0">
              <a:solidFill>
                <a:srgbClr val="283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8FDFB-D2A4-34D1-EB05-5B87E23D285C}"/>
              </a:ext>
            </a:extLst>
          </p:cNvPr>
          <p:cNvSpPr txBox="1"/>
          <p:nvPr/>
        </p:nvSpPr>
        <p:spPr>
          <a:xfrm>
            <a:off x="1666876" y="139266"/>
            <a:ext cx="111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МИГРАЦИЯ НАСЕЛЕНИЯ МОСКВЫ. СЕЗОННОСТЬ</a:t>
            </a:r>
          </a:p>
        </p:txBody>
      </p:sp>
    </p:spTree>
    <p:extLst>
      <p:ext uri="{BB962C8B-B14F-4D97-AF65-F5344CB8AC3E}">
        <p14:creationId xmlns:p14="http://schemas.microsoft.com/office/powerpoint/2010/main" val="67047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10959</TotalTime>
  <Words>1049</Words>
  <Application>Microsoft Office PowerPoint</Application>
  <PresentationFormat>Широкоэкранный</PresentationFormat>
  <Paragraphs>221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 Сладков</dc:creator>
  <cp:lastModifiedBy>Evgeniya Stepanishina</cp:lastModifiedBy>
  <cp:revision>261</cp:revision>
  <cp:lastPrinted>2023-09-20T10:31:04Z</cp:lastPrinted>
  <dcterms:created xsi:type="dcterms:W3CDTF">2022-01-19T07:35:58Z</dcterms:created>
  <dcterms:modified xsi:type="dcterms:W3CDTF">2023-12-12T04:50:43Z</dcterms:modified>
</cp:coreProperties>
</file>