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6"/>
  </p:sldMasterIdLst>
  <p:notesMasterIdLst>
    <p:notesMasterId r:id="rId17"/>
  </p:notesMasterIdLst>
  <p:handoutMasterIdLst>
    <p:handoutMasterId r:id="rId18"/>
  </p:handoutMasterIdLst>
  <p:sldIdLst>
    <p:sldId id="1040" r:id="rId7"/>
    <p:sldId id="1119" r:id="rId8"/>
    <p:sldId id="1122" r:id="rId9"/>
    <p:sldId id="1107" r:id="rId10"/>
    <p:sldId id="1110" r:id="rId11"/>
    <p:sldId id="1113" r:id="rId12"/>
    <p:sldId id="1114" r:id="rId13"/>
    <p:sldId id="1115" r:id="rId14"/>
    <p:sldId id="1123" r:id="rId15"/>
    <p:sldId id="1103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nline Video" id="{4A246B39-36AC-4D79-9DC8-08DD820C53FC}">
          <p14:sldIdLst>
            <p14:sldId id="1040"/>
            <p14:sldId id="1119"/>
            <p14:sldId id="1122"/>
            <p14:sldId id="1107"/>
            <p14:sldId id="1110"/>
            <p14:sldId id="1113"/>
            <p14:sldId id="1114"/>
            <p14:sldId id="1115"/>
            <p14:sldId id="1123"/>
            <p14:sldId id="11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49">
          <p15:clr>
            <a:srgbClr val="A4A3A4"/>
          </p15:clr>
        </p15:guide>
        <p15:guide id="2" orient="horz" pos="528">
          <p15:clr>
            <a:srgbClr val="A4A3A4"/>
          </p15:clr>
        </p15:guide>
        <p15:guide id="3" orient="horz" pos="3461">
          <p15:clr>
            <a:srgbClr val="A4A3A4"/>
          </p15:clr>
        </p15:guide>
        <p15:guide id="4" orient="horz" pos="3280">
          <p15:clr>
            <a:srgbClr val="A4A3A4"/>
          </p15:clr>
        </p15:guide>
        <p15:guide id="5" orient="horz" pos="944">
          <p15:clr>
            <a:srgbClr val="A4A3A4"/>
          </p15:clr>
        </p15:guide>
        <p15:guide id="6" pos="2880">
          <p15:clr>
            <a:srgbClr val="A4A3A4"/>
          </p15:clr>
        </p15:guide>
        <p15:guide id="7" pos="5376">
          <p15:clr>
            <a:srgbClr val="A4A3A4"/>
          </p15:clr>
        </p15:guide>
        <p15:guide id="8" pos="2667">
          <p15:clr>
            <a:srgbClr val="A4A3A4"/>
          </p15:clr>
        </p15:guide>
        <p15:guide id="9" pos="3091">
          <p15:clr>
            <a:srgbClr val="A4A3A4"/>
          </p15:clr>
        </p15:guide>
        <p15:guide id="10" pos="3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ir Kopeykin" initials="VK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025"/>
    <a:srgbClr val="30C9C5"/>
    <a:srgbClr val="D7E73D"/>
    <a:srgbClr val="009AC7"/>
    <a:srgbClr val="0054A4"/>
    <a:srgbClr val="C7D9EB"/>
    <a:srgbClr val="FFCF00"/>
    <a:srgbClr val="F6ADD7"/>
    <a:srgbClr val="ED7D31"/>
    <a:srgbClr val="E8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434" autoAdjust="0"/>
  </p:normalViewPr>
  <p:slideViewPr>
    <p:cSldViewPr snapToGrid="0" snapToObjects="1">
      <p:cViewPr>
        <p:scale>
          <a:sx n="125" d="100"/>
          <a:sy n="125" d="100"/>
        </p:scale>
        <p:origin x="1536" y="186"/>
      </p:cViewPr>
      <p:guideLst>
        <p:guide orient="horz" pos="3049"/>
        <p:guide orient="horz" pos="528"/>
        <p:guide orient="horz" pos="3461"/>
        <p:guide orient="horz" pos="3280"/>
        <p:guide orient="horz" pos="944"/>
        <p:guide pos="2880"/>
        <p:guide pos="5376"/>
        <p:guide pos="2667"/>
        <p:guide pos="3091"/>
        <p:guide pos="3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18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userId="S::urn:spo:anon#a72bd84d5e5a6dc1489d1fc03aa769ea5a6f0309d54a9e324f67e2d9773cc821::" providerId="AD" clId="Web-{46283926-9F0E-4D8E-A797-CBEA68E7097B}"/>
    <pc:docChg chg="modSld">
      <pc:chgData name="Гость" userId="S::urn:spo:anon#a72bd84d5e5a6dc1489d1fc03aa769ea5a6f0309d54a9e324f67e2d9773cc821::" providerId="AD" clId="Web-{46283926-9F0E-4D8E-A797-CBEA68E7097B}" dt="2018-05-07T15:52:08.031" v="0"/>
      <pc:docMkLst>
        <pc:docMk/>
      </pc:docMkLst>
      <pc:sldChg chg="modSp">
        <pc:chgData name="Гость" userId="S::urn:spo:anon#a72bd84d5e5a6dc1489d1fc03aa769ea5a6f0309d54a9e324f67e2d9773cc821::" providerId="AD" clId="Web-{46283926-9F0E-4D8E-A797-CBEA68E7097B}" dt="2018-05-07T15:52:08.031" v="0"/>
        <pc:sldMkLst>
          <pc:docMk/>
          <pc:sldMk cId="2268042981" sldId="1119"/>
        </pc:sldMkLst>
        <pc:spChg chg="mod">
          <ac:chgData name="Гость" userId="S::urn:spo:anon#a72bd84d5e5a6dc1489d1fc03aa769ea5a6f0309d54a9e324f67e2d9773cc821::" providerId="AD" clId="Web-{46283926-9F0E-4D8E-A797-CBEA68E7097B}" dt="2018-05-07T15:52:08.031" v="0"/>
          <ac:spMkLst>
            <pc:docMk/>
            <pc:sldMk cId="2268042981" sldId="1119"/>
            <ac:spMk id="32" creationId="{00000000-0000-0000-0000-000000000000}"/>
          </ac:spMkLst>
        </pc:spChg>
      </pc:sldChg>
    </pc:docChg>
  </pc:docChgLst>
  <pc:docChgLst>
    <pc:chgData name="Гость" userId="S::urn:spo:anon#a72bd84d5e5a6dc1489d1fc03aa769ea5a6f0309d54a9e324f67e2d9773cc821::" providerId="AD" clId="Web-{43F5A8F0-5081-42CE-9BBE-8D0E503F2961}"/>
    <pc:docChg chg="modSld">
      <pc:chgData name="Гость" userId="S::urn:spo:anon#a72bd84d5e5a6dc1489d1fc03aa769ea5a6f0309d54a9e324f67e2d9773cc821::" providerId="AD" clId="Web-{43F5A8F0-5081-42CE-9BBE-8D0E503F2961}" dt="2018-05-08T11:48:21.872" v="21"/>
      <pc:docMkLst>
        <pc:docMk/>
      </pc:docMkLst>
      <pc:sldChg chg="modSp modNotes">
        <pc:chgData name="Гость" userId="S::urn:spo:anon#a72bd84d5e5a6dc1489d1fc03aa769ea5a6f0309d54a9e324f67e2d9773cc821::" providerId="AD" clId="Web-{43F5A8F0-5081-42CE-9BBE-8D0E503F2961}" dt="2018-05-08T11:48:21.872" v="20"/>
        <pc:sldMkLst>
          <pc:docMk/>
          <pc:sldMk cId="1632701991" sldId="1122"/>
        </pc:sldMkLst>
        <pc:spChg chg="mod">
          <ac:chgData name="Гость" userId="S::urn:spo:anon#a72bd84d5e5a6dc1489d1fc03aa769ea5a6f0309d54a9e324f67e2d9773cc821::" providerId="AD" clId="Web-{43F5A8F0-5081-42CE-9BBE-8D0E503F2961}" dt="2018-05-08T11:48:21.872" v="20"/>
          <ac:spMkLst>
            <pc:docMk/>
            <pc:sldMk cId="1632701991" sldId="1122"/>
            <ac:spMk id="14" creationId="{00000000-0000-0000-0000-000000000000}"/>
          </ac:spMkLst>
        </pc:spChg>
      </pc:sldChg>
    </pc:docChg>
  </pc:docChgLst>
  <pc:docChgLst>
    <pc:chgData name="Гость" userId="S::urn:spo:anon#a72bd84d5e5a6dc1489d1fc03aa769ea5a6f0309d54a9e324f67e2d9773cc821::" providerId="AD" clId="Web-{6F55A2D1-43DA-4124-A5F8-4479A3AD7F0F}"/>
    <pc:docChg chg="modSld">
      <pc:chgData name="Гость" userId="S::urn:spo:anon#a72bd84d5e5a6dc1489d1fc03aa769ea5a6f0309d54a9e324f67e2d9773cc821::" providerId="AD" clId="Web-{6F55A2D1-43DA-4124-A5F8-4479A3AD7F0F}" dt="2018-05-10T13:46:15.641" v="10" actId="1076"/>
      <pc:docMkLst>
        <pc:docMk/>
      </pc:docMkLst>
      <pc:sldChg chg="addSp delSp modSp mod setBg">
        <pc:chgData name="Гость" userId="S::urn:spo:anon#a72bd84d5e5a6dc1489d1fc03aa769ea5a6f0309d54a9e324f67e2d9773cc821::" providerId="AD" clId="Web-{6F55A2D1-43DA-4124-A5F8-4479A3AD7F0F}" dt="2018-05-10T13:43:14.772" v="9"/>
        <pc:sldMkLst>
          <pc:docMk/>
          <pc:sldMk cId="437554573" sldId="1040"/>
        </pc:sldMkLst>
        <pc:spChg chg="mod ord">
          <ac:chgData name="Гость" userId="S::urn:spo:anon#a72bd84d5e5a6dc1489d1fc03aa769ea5a6f0309d54a9e324f67e2d9773cc821::" providerId="AD" clId="Web-{6F55A2D1-43DA-4124-A5F8-4479A3AD7F0F}" dt="2018-05-10T13:43:14.772" v="9"/>
          <ac:spMkLst>
            <pc:docMk/>
            <pc:sldMk cId="437554573" sldId="1040"/>
            <ac:spMk id="2" creationId="{00000000-0000-0000-0000-000000000000}"/>
          </ac:spMkLst>
        </pc:spChg>
        <pc:spChg chg="add del">
          <ac:chgData name="Гость" userId="S::urn:spo:anon#a72bd84d5e5a6dc1489d1fc03aa769ea5a6f0309d54a9e324f67e2d9773cc821::" providerId="AD" clId="Web-{6F55A2D1-43DA-4124-A5F8-4479A3AD7F0F}" dt="2018-05-10T13:43:14.772" v="9"/>
          <ac:spMkLst>
            <pc:docMk/>
            <pc:sldMk cId="437554573" sldId="1040"/>
            <ac:spMk id="11" creationId="{7383B190-6BFB-422F-B667-06B7B25F096A}"/>
          </ac:spMkLst>
        </pc:spChg>
        <pc:picChg chg="del mod">
          <ac:chgData name="Гость" userId="S::urn:spo:anon#a72bd84d5e5a6dc1489d1fc03aa769ea5a6f0309d54a9e324f67e2d9773cc821::" providerId="AD" clId="Web-{6F55A2D1-43DA-4124-A5F8-4479A3AD7F0F}" dt="2018-05-10T13:42:25.147" v="3"/>
          <ac:picMkLst>
            <pc:docMk/>
            <pc:sldMk cId="437554573" sldId="1040"/>
            <ac:picMk id="3" creationId="{00000000-0000-0000-0000-000000000000}"/>
          </ac:picMkLst>
        </pc:picChg>
        <pc:picChg chg="mod ord">
          <ac:chgData name="Гость" userId="S::urn:spo:anon#a72bd84d5e5a6dc1489d1fc03aa769ea5a6f0309d54a9e324f67e2d9773cc821::" providerId="AD" clId="Web-{6F55A2D1-43DA-4124-A5F8-4479A3AD7F0F}" dt="2018-05-10T13:43:14.772" v="9"/>
          <ac:picMkLst>
            <pc:docMk/>
            <pc:sldMk cId="437554573" sldId="1040"/>
            <ac:picMk id="4" creationId="{00000000-0000-0000-0000-000000000000}"/>
          </ac:picMkLst>
        </pc:picChg>
        <pc:picChg chg="mod ord">
          <ac:chgData name="Гость" userId="S::urn:spo:anon#a72bd84d5e5a6dc1489d1fc03aa769ea5a6f0309d54a9e324f67e2d9773cc821::" providerId="AD" clId="Web-{6F55A2D1-43DA-4124-A5F8-4479A3AD7F0F}" dt="2018-05-10T13:43:14.772" v="9"/>
          <ac:picMkLst>
            <pc:docMk/>
            <pc:sldMk cId="437554573" sldId="1040"/>
            <ac:picMk id="5" creationId="{00000000-0000-0000-0000-000000000000}"/>
          </ac:picMkLst>
        </pc:picChg>
        <pc:picChg chg="add mod">
          <ac:chgData name="Гость" userId="S::urn:spo:anon#a72bd84d5e5a6dc1489d1fc03aa769ea5a6f0309d54a9e324f67e2d9773cc821::" providerId="AD" clId="Web-{6F55A2D1-43DA-4124-A5F8-4479A3AD7F0F}" dt="2018-05-10T13:43:14.772" v="9"/>
          <ac:picMkLst>
            <pc:docMk/>
            <pc:sldMk cId="437554573" sldId="1040"/>
            <ac:picMk id="6" creationId="{09461B9F-28F2-4BA2-B696-16C26F935094}"/>
          </ac:picMkLst>
        </pc:picChg>
        <pc:cxnChg chg="add del">
          <ac:chgData name="Гость" userId="S::urn:spo:anon#a72bd84d5e5a6dc1489d1fc03aa769ea5a6f0309d54a9e324f67e2d9773cc821::" providerId="AD" clId="Web-{6F55A2D1-43DA-4124-A5F8-4479A3AD7F0F}" dt="2018-05-10T13:43:14.772" v="9"/>
          <ac:cxnSpMkLst>
            <pc:docMk/>
            <pc:sldMk cId="437554573" sldId="1040"/>
            <ac:cxnSpMk id="13" creationId="{ED28E597-4AF8-4D69-A9AB-A1EDC6156B04}"/>
          </ac:cxnSpMkLst>
        </pc:cxnChg>
      </pc:sldChg>
      <pc:sldChg chg="modSp">
        <pc:chgData name="Гость" userId="S::urn:spo:anon#a72bd84d5e5a6dc1489d1fc03aa769ea5a6f0309d54a9e324f67e2d9773cc821::" providerId="AD" clId="Web-{6F55A2D1-43DA-4124-A5F8-4479A3AD7F0F}" dt="2018-05-10T13:42:08.194" v="2" actId="1076"/>
        <pc:sldMkLst>
          <pc:docMk/>
          <pc:sldMk cId="395397565" sldId="1103"/>
        </pc:sldMkLst>
        <pc:picChg chg="mod">
          <ac:chgData name="Гость" userId="S::urn:spo:anon#a72bd84d5e5a6dc1489d1fc03aa769ea5a6f0309d54a9e324f67e2d9773cc821::" providerId="AD" clId="Web-{6F55A2D1-43DA-4124-A5F8-4479A3AD7F0F}" dt="2018-05-10T13:42:08.194" v="2" actId="1076"/>
          <ac:picMkLst>
            <pc:docMk/>
            <pc:sldMk cId="395397565" sldId="1103"/>
            <ac:picMk id="4" creationId="{00000000-0000-0000-0000-000000000000}"/>
          </ac:picMkLst>
        </pc:picChg>
      </pc:sldChg>
      <pc:sldChg chg="modSp">
        <pc:chgData name="Гость" userId="S::urn:spo:anon#a72bd84d5e5a6dc1489d1fc03aa769ea5a6f0309d54a9e324f67e2d9773cc821::" providerId="AD" clId="Web-{6F55A2D1-43DA-4124-A5F8-4479A3AD7F0F}" dt="2018-05-10T13:46:15.641" v="10" actId="1076"/>
        <pc:sldMkLst>
          <pc:docMk/>
          <pc:sldMk cId="2882147942" sldId="1114"/>
        </pc:sldMkLst>
        <pc:grpChg chg="mod">
          <ac:chgData name="Гость" userId="S::urn:spo:anon#a72bd84d5e5a6dc1489d1fc03aa769ea5a6f0309d54a9e324f67e2d9773cc821::" providerId="AD" clId="Web-{6F55A2D1-43DA-4124-A5F8-4479A3AD7F0F}" dt="2018-05-10T13:46:15.641" v="10" actId="1076"/>
          <ac:grpSpMkLst>
            <pc:docMk/>
            <pc:sldMk cId="2882147942" sldId="1114"/>
            <ac:grpSpMk id="8" creationId="{00000000-0000-0000-0000-000000000000}"/>
          </ac:grpSpMkLst>
        </pc:grpChg>
      </pc:sldChg>
      <pc:sldChg chg="delSp modSp delAnim">
        <pc:chgData name="Гость" userId="S::urn:spo:anon#a72bd84d5e5a6dc1489d1fc03aa769ea5a6f0309d54a9e324f67e2d9773cc821::" providerId="AD" clId="Web-{6F55A2D1-43DA-4124-A5F8-4479A3AD7F0F}" dt="2018-05-10T13:42:55.335" v="5"/>
        <pc:sldMkLst>
          <pc:docMk/>
          <pc:sldMk cId="1102046570" sldId="1115"/>
        </pc:sldMkLst>
        <pc:picChg chg="del mod">
          <ac:chgData name="Гость" userId="S::urn:spo:anon#a72bd84d5e5a6dc1489d1fc03aa769ea5a6f0309d54a9e324f67e2d9773cc821::" providerId="AD" clId="Web-{6F55A2D1-43DA-4124-A5F8-4479A3AD7F0F}" dt="2018-05-10T13:42:55.335" v="5"/>
          <ac:picMkLst>
            <pc:docMk/>
            <pc:sldMk cId="1102046570" sldId="1115"/>
            <ac:picMk id="2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CR,</a:t>
            </a:r>
            <a:r>
              <a:rPr lang="en-US" sz="1600" b="1" baseline="0" dirty="0"/>
              <a:t> Post-Click, %</a:t>
            </a:r>
            <a:r>
              <a:rPr lang="ru-RU" sz="1600" b="1" baseline="0" dirty="0"/>
              <a:t>*</a:t>
            </a:r>
            <a:endParaRPr lang="ru-RU" sz="1600" b="1" dirty="0"/>
          </a:p>
        </c:rich>
      </c:tx>
      <c:layout>
        <c:manualLayout>
          <c:xMode val="edge"/>
          <c:yMode val="edge"/>
          <c:x val="0.33178828496454804"/>
          <c:y val="0.118545060371563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8.1739211511864616E-3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6F-4494-BEB7-F0ED570B95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Видеосеть Яндекса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1.1498257839721254E-2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6F-4494-BEB7-F0ED570B95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Видеосеть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2.977333845562812E-3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6F-4494-BEB7-F0ED570B95D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Видеосеть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Лист1!$E$2</c:f>
              <c:numCache>
                <c:formatCode>0.00%</c:formatCode>
                <c:ptCount val="1"/>
                <c:pt idx="0">
                  <c:v>5.9169917067444242E-3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6F-4494-BEB7-F0ED570B9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333864"/>
        <c:axId val="107334648"/>
      </c:barChart>
      <c:catAx>
        <c:axId val="107333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334648"/>
        <c:crosses val="autoZero"/>
        <c:auto val="1"/>
        <c:lblAlgn val="ctr"/>
        <c:lblOffset val="100"/>
        <c:noMultiLvlLbl val="0"/>
      </c:catAx>
      <c:valAx>
        <c:axId val="107334648"/>
        <c:scaling>
          <c:orientation val="minMax"/>
          <c:max val="1.5000000000000003E-2"/>
          <c:min val="0"/>
        </c:scaling>
        <c:delete val="1"/>
        <c:axPos val="l"/>
        <c:numFmt formatCode="0.0%" sourceLinked="0"/>
        <c:majorTickMark val="none"/>
        <c:minorTickMark val="none"/>
        <c:tickLblPos val="nextTo"/>
        <c:crossAx val="107333864"/>
        <c:crosses val="autoZero"/>
        <c:crossBetween val="between"/>
        <c:majorUnit val="5.000000000000001E-3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113729763539432E-2"/>
          <c:y val="0.91320134895064875"/>
          <c:w val="0.90753395297990336"/>
          <c:h val="6.6610770844025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CR,</a:t>
            </a:r>
            <a:r>
              <a:rPr lang="en-US" sz="1600" b="1" baseline="0" dirty="0"/>
              <a:t> Post-Impression, %</a:t>
            </a:r>
            <a:r>
              <a:rPr lang="ru-RU" sz="1600" b="1" baseline="0" dirty="0"/>
              <a:t>*</a:t>
            </a:r>
            <a:endParaRPr lang="ru-RU" sz="1600" b="1" dirty="0"/>
          </a:p>
        </c:rich>
      </c:tx>
      <c:layout>
        <c:manualLayout>
          <c:xMode val="edge"/>
          <c:yMode val="edge"/>
          <c:x val="0.25485791044631789"/>
          <c:y val="0.118545060371563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8.1698539355621615E-4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4-496F-BC5E-56B6C0B6DE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Видеосеть Яндекса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3.2180886832696939E-3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D4-496F-BC5E-56B6C0B6DE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Видеосеть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4.4476367924574568E-4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D4-496F-BC5E-56B6C0B6DEC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Видеосеть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CR, Post-Click, %</c:v>
                </c:pt>
              </c:strCache>
            </c:strRef>
          </c:cat>
          <c:val>
            <c:numRef>
              <c:f>Лист1!$E$2</c:f>
              <c:numCache>
                <c:formatCode>0.00%</c:formatCode>
                <c:ptCount val="1"/>
                <c:pt idx="0">
                  <c:v>1.0470799165985679E-3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D4-496F-BC5E-56B6C0B6D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358848"/>
        <c:axId val="107357280"/>
      </c:barChart>
      <c:catAx>
        <c:axId val="107358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357280"/>
        <c:crosses val="autoZero"/>
        <c:auto val="1"/>
        <c:lblAlgn val="ctr"/>
        <c:lblOffset val="100"/>
        <c:noMultiLvlLbl val="0"/>
      </c:catAx>
      <c:valAx>
        <c:axId val="107357280"/>
        <c:scaling>
          <c:orientation val="minMax"/>
          <c:max val="5.000000000000001E-3"/>
          <c:min val="0"/>
        </c:scaling>
        <c:delete val="1"/>
        <c:axPos val="l"/>
        <c:numFmt formatCode="0.00%" sourceLinked="0"/>
        <c:majorTickMark val="none"/>
        <c:minorTickMark val="none"/>
        <c:tickLblPos val="nextTo"/>
        <c:crossAx val="107358848"/>
        <c:crosses val="autoZero"/>
        <c:crossBetween val="between"/>
        <c:majorUnit val="2.5000000000000005E-3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3928512481063403E-2"/>
          <c:y val="0.91059468248471886"/>
          <c:w val="0.90753395297990336"/>
          <c:h val="7.3041161061094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ROI,</a:t>
            </a:r>
            <a:r>
              <a:rPr lang="en-US" sz="1600" b="1" baseline="0" dirty="0"/>
              <a:t> Post-Click, %</a:t>
            </a:r>
            <a:r>
              <a:rPr lang="ru-RU" sz="1600" b="1" baseline="0" dirty="0"/>
              <a:t>*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452294972219902E-2"/>
          <c:y val="0.15615458733552134"/>
          <c:w val="0.78532615334998024"/>
          <c:h val="0.67264731564842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ROI, Post-Click, %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0.25067943623524575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6-46EC-9709-479F3180B9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Видеосеть Яндекса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Post-Click, %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4.083532132292131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6-46EC-9709-479F3180B9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Видеосеть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Post-Click, %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-0.90055057726334176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B6-46EC-9709-479F3180B9A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Видеосеть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Post-Click, %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0.57835267384873101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B6-46EC-9709-479F3180B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360808"/>
        <c:axId val="107360024"/>
      </c:barChart>
      <c:catAx>
        <c:axId val="107360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360024"/>
        <c:crosses val="autoZero"/>
        <c:auto val="1"/>
        <c:lblAlgn val="ctr"/>
        <c:lblOffset val="100"/>
        <c:noMultiLvlLbl val="0"/>
      </c:catAx>
      <c:valAx>
        <c:axId val="107360024"/>
        <c:scaling>
          <c:orientation val="minMax"/>
          <c:max val="5"/>
          <c:min val="-1"/>
        </c:scaling>
        <c:delete val="1"/>
        <c:axPos val="l"/>
        <c:numFmt formatCode="0%" sourceLinked="0"/>
        <c:majorTickMark val="none"/>
        <c:minorTickMark val="none"/>
        <c:tickLblPos val="nextTo"/>
        <c:crossAx val="1073608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113729763539432E-2"/>
          <c:y val="0.91320134895064875"/>
          <c:w val="0.90753395297990336"/>
          <c:h val="7.0434795700219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ROI,</a:t>
            </a:r>
            <a:r>
              <a:rPr lang="en-US" sz="1600" b="1" baseline="0" dirty="0"/>
              <a:t> Post-Impression, %</a:t>
            </a:r>
            <a:r>
              <a:rPr lang="ru-RU" sz="1600" b="1" baseline="0" dirty="0"/>
              <a:t>*</a:t>
            </a:r>
            <a:endParaRPr lang="ru-RU" sz="16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9905869228336455E-2"/>
          <c:y val="0.13321038210231551"/>
          <c:w val="0.81077648985627204"/>
          <c:h val="0.726183794525910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ROI, Post-View, %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48.266137663245864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8-4CC4-B66F-7A60F1A86F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Видеосеть Яндекса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Post-View, %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127.98478347875118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98-4CC4-B66F-7A60F1A86F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Видеосеть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Post-View, %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30.675313240993958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98-4CC4-B66F-7A60F1A86F1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Видеосеть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ROI, Post-View, %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37.576927366870549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98-4CC4-B66F-7A60F1A86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362768"/>
        <c:axId val="107361200"/>
      </c:barChart>
      <c:catAx>
        <c:axId val="107362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361200"/>
        <c:crosses val="autoZero"/>
        <c:auto val="1"/>
        <c:lblAlgn val="ctr"/>
        <c:lblOffset val="100"/>
        <c:noMultiLvlLbl val="0"/>
      </c:catAx>
      <c:valAx>
        <c:axId val="107361200"/>
        <c:scaling>
          <c:orientation val="minMax"/>
          <c:max val="150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10736276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8346159923851437E-2"/>
          <c:y val="0.92971485351239047"/>
          <c:w val="0.90753395297990336"/>
          <c:h val="5.009695582788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20004-745C-0340-BD0C-EF973A797D40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EC646-1F1A-A94F-AEEF-A1F1A9F11A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79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E2394-407E-8747-A13C-E6B33515644C}" type="datetimeFigureOut">
              <a:rPr lang="en-US" smtClean="0"/>
              <a:t>5/11/2018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BB802-F9C5-204D-A236-6FE944801E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02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0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cs typeface="Calibri"/>
              </a:rPr>
              <a:t>ОЛВ - 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2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6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4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8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86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1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BB802-F9C5-204D-A236-6FE944801E2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5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ption - Grid Phot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2"/>
            <a:ext cx="9164619" cy="5714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8" name="Picture 7" descr="AUbbCPxp0pkodkEns2I8oi7d5WW03u_9_0bM9S2PLRo.jpe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890" y="1901984"/>
            <a:ext cx="2304237" cy="1903146"/>
          </a:xfrm>
          <a:prstGeom prst="rect">
            <a:avLst/>
          </a:prstGeom>
        </p:spPr>
      </p:pic>
      <p:pic>
        <p:nvPicPr>
          <p:cNvPr id="9" name="Picture 8" descr="L8lJNNIXQ_tUHaGc1ajF1M0UwcSE8Z0LtEhDLDPcfPA%2CYWE_VYri3oo1C1cFl9ok-gkaHSR8L09oBIz400c80jo%2C7bWTNPg4jumJQylrDYBZsOVkjzrS5r8lHVmSUQ3kmI8%2C2ijrz3wPafikf7aK_8zVyBKFul92--zfSClr5jKtoS4.jpe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323" y="-7366"/>
            <a:ext cx="2306618" cy="1909349"/>
          </a:xfrm>
          <a:prstGeom prst="rect">
            <a:avLst/>
          </a:prstGeom>
        </p:spPr>
      </p:pic>
      <p:pic>
        <p:nvPicPr>
          <p:cNvPr id="10" name="Picture 9" descr="iProspect2014_407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4594906" y="3800022"/>
            <a:ext cx="2285579" cy="1924904"/>
          </a:xfrm>
          <a:prstGeom prst="rect">
            <a:avLst/>
          </a:prstGeom>
        </p:spPr>
      </p:pic>
      <p:pic>
        <p:nvPicPr>
          <p:cNvPr id="11" name="Picture 10" descr="Q4_D7TeJBLTvT_S1ER1yAxK9u6CmyolifBwGUjwFp6k.jpe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995" y="3794202"/>
            <a:ext cx="2315936" cy="19307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0" y="3805129"/>
            <a:ext cx="2291156" cy="1933898"/>
          </a:xfrm>
          <a:prstGeom prst="rect">
            <a:avLst/>
          </a:prstGeom>
        </p:spPr>
      </p:pic>
      <p:pic>
        <p:nvPicPr>
          <p:cNvPr id="13" name="Picture 12" descr="1400x700_Homepage.jp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310" y="-8186"/>
            <a:ext cx="2295738" cy="1910169"/>
          </a:xfrm>
          <a:prstGeom prst="rect">
            <a:avLst/>
          </a:prstGeom>
        </p:spPr>
      </p:pic>
      <p:pic>
        <p:nvPicPr>
          <p:cNvPr id="14" name="Picture 13" descr="7Ht350NzhEEW_zWi6OSawzuL-t6KseT2UVdf1rSNWYY.jpeg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994" y="1"/>
            <a:ext cx="2301316" cy="1905351"/>
          </a:xfrm>
          <a:prstGeom prst="rect">
            <a:avLst/>
          </a:prstGeom>
        </p:spPr>
      </p:pic>
      <p:pic>
        <p:nvPicPr>
          <p:cNvPr id="15" name="Picture 14" descr="Image.jpg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7" y="1"/>
            <a:ext cx="2286001" cy="190198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-1" y="1901984"/>
            <a:ext cx="6880483" cy="19031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7" name="Picture 16" descr="iP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52" y="4443119"/>
            <a:ext cx="1603482" cy="615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8766" y="2124602"/>
            <a:ext cx="5794908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8766" y="3153832"/>
            <a:ext cx="5794908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</a:defRPr>
            </a:lvl1pPr>
          </a:lstStyle>
          <a:p>
            <a:fld id="{2E9A6DC8-B212-C844-95F1-D627A0FDA399}" type="datetime1">
              <a:rPr lang="en-GB" smtClean="0"/>
              <a:pPr/>
              <a:t>11/05/2018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0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- Single Imag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rospect2014_342-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941053" y="2325800"/>
            <a:ext cx="6202948" cy="27130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8" name="Picture 17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739" y="4203121"/>
            <a:ext cx="1603482" cy="61524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" y="2325800"/>
            <a:ext cx="126997" cy="2713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02871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- Singl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Prospect2014_199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00" y="0"/>
            <a:ext cx="9153201" cy="571499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2941053" y="2334047"/>
            <a:ext cx="6202948" cy="271305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23" name="Picture 2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3077"/>
            <a:ext cx="1603482" cy="61524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- Singl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Prospect2014_32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67" y="0"/>
            <a:ext cx="9169667" cy="5715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41053" y="2339474"/>
            <a:ext cx="6202948" cy="2713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366542" y="3698632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3" name="Picture 1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8504"/>
            <a:ext cx="1603482" cy="615246"/>
          </a:xfrm>
          <a:prstGeom prst="rect">
            <a:avLst/>
          </a:prstGeom>
        </p:spPr>
      </p:pic>
      <p:pic>
        <p:nvPicPr>
          <p:cNvPr id="14" name="Picture 13" descr="ip on 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195" y="4213078"/>
            <a:ext cx="1583789" cy="61524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455560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88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Option - Single Imag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rospect2014_14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941053" y="2325800"/>
            <a:ext cx="6202948" cy="27130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8" name="Picture 17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739" y="4203121"/>
            <a:ext cx="1603482" cy="61524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" y="2325800"/>
            <a:ext cx="126997" cy="2713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18136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- Green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ure 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4" name="Picture 13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701798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- Green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fsdfsdf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715000"/>
          </a:xfrm>
          <a:prstGeom prst="rect">
            <a:avLst/>
          </a:prstGeom>
        </p:spPr>
      </p:pic>
      <p:pic>
        <p:nvPicPr>
          <p:cNvPr id="14" name="Picture 13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48029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- Green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aaa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4" name="Picture 13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404427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- Dark Grey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y 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176"/>
            <a:ext cx="9178823" cy="5719176"/>
          </a:xfrm>
          <a:prstGeom prst="rect">
            <a:avLst/>
          </a:prstGeom>
        </p:spPr>
      </p:pic>
      <p:pic>
        <p:nvPicPr>
          <p:cNvPr id="10" name="Picture 9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8136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- Dark Grey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rrr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8100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- Dark Grey Overla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sfggg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31" y="4838906"/>
            <a:ext cx="1603482" cy="615246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ctrTitle" hasCustomPrompt="1"/>
          </p:nvPr>
        </p:nvSpPr>
        <p:spPr>
          <a:xfrm>
            <a:off x="449260" y="2062791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260" y="3367179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1374" y="3194464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97811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- Singl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2941053" y="2334047"/>
            <a:ext cx="6202948" cy="271305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23" name="Picture 2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3077"/>
            <a:ext cx="1603482" cy="61524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636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9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rospect2014_35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9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rospect2014_46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9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Prospect2014_47-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67638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72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rospect2014_55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31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rospect2014_51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98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rospect2014_36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28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Prospect2014_407-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715001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19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rospect2014_342-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76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rospect2014_199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00" y="0"/>
            <a:ext cx="9153201" cy="5714999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7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- Singl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venir Heavy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41053" y="2339474"/>
            <a:ext cx="6202948" cy="27130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366542" y="3698632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3" name="Picture 12" descr="iP.png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8504"/>
            <a:ext cx="1603482" cy="61524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chemeClr val="bg1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chemeClr val="bg1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79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rospect2014_32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67" y="0"/>
            <a:ext cx="9169667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4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rospect2014_14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2347887" y="615054"/>
            <a:ext cx="4484429" cy="4484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586980" y="1827846"/>
            <a:ext cx="3960576" cy="187461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divider title style, it should stay centred and within the circle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31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565412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941" y="1368135"/>
            <a:ext cx="8095898" cy="35594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4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lnSpc>
                <a:spcPct val="120000"/>
              </a:lnSpc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0735" y="1162515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941301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itle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110399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 baseline="0"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 That Has a Title Over Two Lines – It Looks Like This.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941" y="1735665"/>
            <a:ext cx="8095898" cy="31326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4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lnSpc>
                <a:spcPct val="120000"/>
              </a:lnSpc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0735" y="1498600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789192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Double Content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565412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9941" y="1368135"/>
            <a:ext cx="3826874" cy="3593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4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lnSpc>
                <a:spcPct val="120000"/>
              </a:lnSpc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10735" y="1162515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816593" y="1368135"/>
            <a:ext cx="3789246" cy="35933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>
                <a:latin typeface="Avenir Book"/>
                <a:cs typeface="Avenir Book"/>
              </a:defRPr>
            </a:lvl1pPr>
            <a:lvl2pPr>
              <a:lnSpc>
                <a:spcPct val="120000"/>
              </a:lnSpc>
              <a:defRPr sz="1400">
                <a:latin typeface="Avenir Book"/>
                <a:cs typeface="Avenir Book"/>
              </a:defRPr>
            </a:lvl2pPr>
            <a:lvl3pPr>
              <a:lnSpc>
                <a:spcPct val="120000"/>
              </a:lnSpc>
              <a:defRPr sz="1400">
                <a:latin typeface="Avenir Book"/>
                <a:cs typeface="Avenir Book"/>
              </a:defRPr>
            </a:lvl3pPr>
            <a:lvl4pPr>
              <a:lnSpc>
                <a:spcPct val="120000"/>
              </a:lnSpc>
              <a:defRPr sz="1400">
                <a:latin typeface="Avenir Book"/>
                <a:cs typeface="Avenir Book"/>
              </a:defRPr>
            </a:lvl4pPr>
            <a:lvl5pPr>
              <a:lnSpc>
                <a:spcPct val="120000"/>
              </a:lnSpc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548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Dark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565412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Grey Background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941" y="1410470"/>
            <a:ext cx="8095898" cy="350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Avenir Heavy"/>
              </a:defRPr>
            </a:lvl1pPr>
            <a:lvl2pPr>
              <a:defRPr sz="1400">
                <a:solidFill>
                  <a:srgbClr val="FFFFFF"/>
                </a:solidFill>
                <a:latin typeface="Avenir Heavy"/>
              </a:defRPr>
            </a:lvl2pPr>
            <a:lvl3pPr>
              <a:defRPr sz="1400">
                <a:solidFill>
                  <a:srgbClr val="FFFFFF"/>
                </a:solidFill>
                <a:latin typeface="Avenir Heavy"/>
              </a:defRPr>
            </a:lvl3pPr>
            <a:lvl4pPr>
              <a:defRPr sz="1400">
                <a:solidFill>
                  <a:srgbClr val="FFFFFF"/>
                </a:solidFill>
                <a:latin typeface="Avenir Heavy"/>
              </a:defRPr>
            </a:lvl4pPr>
            <a:lvl5pPr>
              <a:defRPr sz="1400">
                <a:solidFill>
                  <a:srgbClr val="FFFFFF"/>
                </a:solidFill>
                <a:latin typeface="Avenir Heav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0735" y="1162515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777" y="5219796"/>
            <a:ext cx="314441" cy="292796"/>
          </a:xfrm>
          <a:prstGeom prst="rect">
            <a:avLst/>
          </a:prstGeom>
        </p:spPr>
      </p:pic>
      <p:pic>
        <p:nvPicPr>
          <p:cNvPr id="2" name="Picture 1" descr="grey33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86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ne Title Dark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ey33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110399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 baseline="0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Master Title Style That Has a Title Over Two Lines – It Looks Like This.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09941" y="1778000"/>
            <a:ext cx="8095898" cy="3132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1pPr>
            <a:lvl2pPr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2pPr>
            <a:lvl3pPr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3pPr>
            <a:lvl4pPr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4pPr>
            <a:lvl5pPr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10735" y="1498600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67452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Dark Grey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ey33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565412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Agenda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47748" y="1904999"/>
            <a:ext cx="5556253" cy="25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rgbClr val="FFFFFF"/>
                </a:solidFill>
                <a:latin typeface="Avenir Book"/>
                <a:cs typeface="Avenir Book"/>
              </a:defRPr>
            </a:lvl1pPr>
            <a:lvl2pPr>
              <a:lnSpc>
                <a:spcPct val="150000"/>
              </a:lnSpc>
              <a:defRPr sz="1400">
                <a:solidFill>
                  <a:srgbClr val="FFFFFF"/>
                </a:solidFill>
                <a:latin typeface="Avenir Book"/>
                <a:cs typeface="Avenir Book"/>
              </a:defRPr>
            </a:lvl2pPr>
            <a:lvl3pPr>
              <a:lnSpc>
                <a:spcPct val="150000"/>
              </a:lnSpc>
              <a:defRPr sz="1400">
                <a:solidFill>
                  <a:srgbClr val="FFFFFF"/>
                </a:solidFill>
                <a:latin typeface="Avenir Book"/>
                <a:cs typeface="Avenir Book"/>
              </a:defRPr>
            </a:lvl3pPr>
            <a:lvl4pPr>
              <a:lnSpc>
                <a:spcPct val="150000"/>
              </a:lnSpc>
              <a:defRPr sz="1400">
                <a:solidFill>
                  <a:srgbClr val="FFFFFF"/>
                </a:solidFill>
                <a:latin typeface="Avenir Book"/>
                <a:cs typeface="Avenir Book"/>
              </a:defRPr>
            </a:lvl4pPr>
            <a:lvl5pPr>
              <a:lnSpc>
                <a:spcPct val="150000"/>
              </a:lnSpc>
              <a:defRPr sz="1400">
                <a:solidFill>
                  <a:srgbClr val="FFFFFF"/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0735" y="1162515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94501" y="1904999"/>
            <a:ext cx="1284818" cy="2540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rgbClr val="FFFFFF"/>
                </a:solidFill>
                <a:latin typeface="Avenir Heavy"/>
              </a:defRPr>
            </a:lvl1pPr>
            <a:lvl2pPr>
              <a:lnSpc>
                <a:spcPct val="150000"/>
              </a:lnSpc>
              <a:defRPr sz="1400">
                <a:solidFill>
                  <a:srgbClr val="FFFFFF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rgbClr val="FFFFFF"/>
                </a:solidFill>
              </a:defRPr>
            </a:lvl3pPr>
            <a:lvl4pPr>
              <a:lnSpc>
                <a:spcPct val="150000"/>
              </a:lnSpc>
              <a:defRPr sz="1400">
                <a:solidFill>
                  <a:srgbClr val="FFFFFF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  <a:p>
            <a:pPr lvl="0"/>
            <a:r>
              <a:rPr lang="en-US" dirty="0"/>
              <a:t>2</a:t>
            </a:r>
          </a:p>
          <a:p>
            <a:pPr lvl="0"/>
            <a:r>
              <a:rPr lang="en-US" dirty="0"/>
              <a:t>3</a:t>
            </a:r>
          </a:p>
          <a:p>
            <a:pPr lvl="0"/>
            <a:r>
              <a:rPr lang="en-US" dirty="0"/>
              <a:t>4</a:t>
            </a:r>
          </a:p>
          <a:p>
            <a:pPr lvl="0"/>
            <a:r>
              <a:rPr lang="en-US" dirty="0"/>
              <a:t>5</a:t>
            </a:r>
          </a:p>
          <a:p>
            <a:pPr lvl="0"/>
            <a:r>
              <a:rPr lang="en-US" dirty="0"/>
              <a:t>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309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Light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09941" y="440325"/>
            <a:ext cx="8095898" cy="565412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venir Heavy"/>
                <a:cs typeface="Avenir Heavy"/>
              </a:defRPr>
            </a:lvl1pPr>
          </a:lstStyle>
          <a:p>
            <a:r>
              <a:rPr lang="en-US" dirty="0"/>
              <a:t>Click to Edit Light Grey Background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941" y="1410470"/>
            <a:ext cx="8095898" cy="350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venir Book"/>
                <a:cs typeface="Avenir Book"/>
              </a:defRPr>
            </a:lvl1pPr>
            <a:lvl2pPr>
              <a:defRPr sz="1400">
                <a:latin typeface="Avenir Book"/>
                <a:cs typeface="Avenir Book"/>
              </a:defRPr>
            </a:lvl2pPr>
            <a:lvl3pPr>
              <a:defRPr sz="1400">
                <a:latin typeface="Avenir Book"/>
                <a:cs typeface="Avenir Book"/>
              </a:defRPr>
            </a:lvl3pPr>
            <a:lvl4pPr>
              <a:defRPr sz="1400">
                <a:latin typeface="Avenir Book"/>
                <a:cs typeface="Avenir Book"/>
              </a:defRPr>
            </a:lvl4pPr>
            <a:lvl5pPr>
              <a:defRPr sz="1400">
                <a:latin typeface="Avenir Book"/>
                <a:cs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0735" y="1162515"/>
            <a:ext cx="766132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710418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91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- Single Imag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rospect2014_46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941053" y="2325800"/>
            <a:ext cx="6202948" cy="27130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8" name="Picture 17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739" y="4203121"/>
            <a:ext cx="1603482" cy="61524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" y="2325800"/>
            <a:ext cx="126997" cy="2713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085694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id Phot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2"/>
            <a:ext cx="9164619" cy="5714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9" name="Picture 8" descr="AUbbCPxp0pkodkEns2I8oi7d5WW03u_9_0bM9S2PLRo.jpe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890" y="1901984"/>
            <a:ext cx="2304237" cy="1903146"/>
          </a:xfrm>
          <a:prstGeom prst="rect">
            <a:avLst/>
          </a:prstGeom>
        </p:spPr>
      </p:pic>
      <p:pic>
        <p:nvPicPr>
          <p:cNvPr id="10" name="Picture 9" descr="L8lJNNIXQ_tUHaGc1ajF1M0UwcSE8Z0LtEhDLDPcfPA%2CYWE_VYri3oo1C1cFl9ok-gkaHSR8L09oBIz400c80jo%2C7bWTNPg4jumJQylrDYBZsOVkjzrS5r8lHVmSUQ3kmI8%2C2ijrz3wPafikf7aK_8zVyBKFul92--zfSClr5jKtoS4.jpe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323" y="-7366"/>
            <a:ext cx="2306618" cy="1909349"/>
          </a:xfrm>
          <a:prstGeom prst="rect">
            <a:avLst/>
          </a:prstGeom>
        </p:spPr>
      </p:pic>
      <p:pic>
        <p:nvPicPr>
          <p:cNvPr id="11" name="Picture 10" descr="iProspect2014_407.jp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/>
          <a:stretch/>
        </p:blipFill>
        <p:spPr>
          <a:xfrm>
            <a:off x="4594906" y="3800022"/>
            <a:ext cx="2285579" cy="1924904"/>
          </a:xfrm>
          <a:prstGeom prst="rect">
            <a:avLst/>
          </a:prstGeom>
        </p:spPr>
      </p:pic>
      <p:pic>
        <p:nvPicPr>
          <p:cNvPr id="12" name="Picture 11" descr="Q4_D7TeJBLTvT_S1ER1yAxK9u6CmyolifBwGUjwFp6k.jpe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995" y="3794202"/>
            <a:ext cx="2315936" cy="19307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0" y="3805129"/>
            <a:ext cx="2291156" cy="1933898"/>
          </a:xfrm>
          <a:prstGeom prst="rect">
            <a:avLst/>
          </a:prstGeom>
        </p:spPr>
      </p:pic>
      <p:pic>
        <p:nvPicPr>
          <p:cNvPr id="14" name="Picture 13" descr="1400x700_Homepage.jpg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310" y="-8186"/>
            <a:ext cx="2295738" cy="1910169"/>
          </a:xfrm>
          <a:prstGeom prst="rect">
            <a:avLst/>
          </a:prstGeom>
        </p:spPr>
      </p:pic>
      <p:pic>
        <p:nvPicPr>
          <p:cNvPr id="15" name="Picture 14" descr="7Ht350NzhEEW_zWi6OSawzuL-t6KseT2UVdf1rSNWYY.jpeg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994" y="1"/>
            <a:ext cx="2301316" cy="1905351"/>
          </a:xfrm>
          <a:prstGeom prst="rect">
            <a:avLst/>
          </a:prstGeom>
        </p:spPr>
      </p:pic>
      <p:pic>
        <p:nvPicPr>
          <p:cNvPr id="16" name="Picture 15" descr="Image.jpg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7" y="1"/>
            <a:ext cx="2286001" cy="190198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-1" y="1901984"/>
            <a:ext cx="6880483" cy="19031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8" name="Picture 17" descr="iP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52" y="4443119"/>
            <a:ext cx="1603482" cy="615246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8766" y="2331557"/>
            <a:ext cx="5794908" cy="55652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Thank You Line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8766" y="2965692"/>
            <a:ext cx="5794908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</a:defRPr>
            </a:lvl1pPr>
          </a:lstStyle>
          <a:p>
            <a:fld id="{2E9A6DC8-B212-C844-95F1-D627A0FDA399}" type="datetime1">
              <a:rPr lang="en-GB" smtClean="0"/>
              <a:pPr/>
              <a:t>11/05/2018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2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- Singl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Prospect2014_47-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6763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2941053" y="2334047"/>
            <a:ext cx="6202948" cy="271305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23" name="Picture 2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3077"/>
            <a:ext cx="1603482" cy="61524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0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- Singl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rospect2014_55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41053" y="2339474"/>
            <a:ext cx="6202948" cy="2713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366542" y="3698632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3" name="Picture 1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8504"/>
            <a:ext cx="1603482" cy="615246"/>
          </a:xfrm>
          <a:prstGeom prst="rect">
            <a:avLst/>
          </a:prstGeom>
        </p:spPr>
      </p:pic>
      <p:pic>
        <p:nvPicPr>
          <p:cNvPr id="14" name="Picture 13" descr="ip on 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195" y="4213078"/>
            <a:ext cx="1583789" cy="61524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455560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Option - Single Image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Prospect2014_51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941053" y="2325800"/>
            <a:ext cx="6202948" cy="271305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8" name="Picture 17" descr="iP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739" y="4203121"/>
            <a:ext cx="1603482" cy="61524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3" y="2325800"/>
            <a:ext cx="126997" cy="27130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59429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- Singl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Prospect2014_36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2941053" y="2334047"/>
            <a:ext cx="6202948" cy="271305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366542" y="3693205"/>
            <a:ext cx="103119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23" name="Picture 2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3077"/>
            <a:ext cx="1603482" cy="615246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FFFFFF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FFFFFF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8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Option - Singl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rospect2014_407-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71500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" y="2334046"/>
            <a:ext cx="126997" cy="27130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941053" y="2339474"/>
            <a:ext cx="6202948" cy="2713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366542" y="3698632"/>
            <a:ext cx="1031194" cy="457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Heavy"/>
            </a:endParaRPr>
          </a:p>
        </p:txBody>
      </p:sp>
      <p:pic>
        <p:nvPicPr>
          <p:cNvPr id="13" name="Picture 12" descr="iP.png"/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363" y="4218504"/>
            <a:ext cx="1603482" cy="615246"/>
          </a:xfrm>
          <a:prstGeom prst="rect">
            <a:avLst/>
          </a:prstGeom>
        </p:spPr>
      </p:pic>
      <p:pic>
        <p:nvPicPr>
          <p:cNvPr id="14" name="Picture 13" descr="ip on white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195" y="4213078"/>
            <a:ext cx="1583789" cy="61524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264428" y="2561532"/>
            <a:ext cx="5403322" cy="1018647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 b="1" baseline="0">
                <a:solidFill>
                  <a:srgbClr val="455560"/>
                </a:solidFill>
                <a:latin typeface="Avenir Heavy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 Over Two Lines.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64428" y="3865920"/>
            <a:ext cx="2545822" cy="32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455560"/>
                </a:solidFill>
                <a:latin typeface="Avenir Heavy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3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65" r:id="rId14"/>
    <p:sldLayoutId id="2147483697" r:id="rId15"/>
    <p:sldLayoutId id="2147483699" r:id="rId16"/>
    <p:sldLayoutId id="2147483666" r:id="rId17"/>
    <p:sldLayoutId id="2147483698" r:id="rId18"/>
    <p:sldLayoutId id="2147483700" r:id="rId19"/>
    <p:sldLayoutId id="2147483671" r:id="rId20"/>
    <p:sldLayoutId id="2147483670" r:id="rId21"/>
    <p:sldLayoutId id="2147483669" r:id="rId22"/>
    <p:sldLayoutId id="2147483668" r:id="rId23"/>
    <p:sldLayoutId id="2147483673" r:id="rId24"/>
    <p:sldLayoutId id="2147483675" r:id="rId25"/>
    <p:sldLayoutId id="2147483684" r:id="rId26"/>
    <p:sldLayoutId id="2147483672" r:id="rId27"/>
    <p:sldLayoutId id="2147483694" r:id="rId28"/>
    <p:sldLayoutId id="2147483695" r:id="rId29"/>
    <p:sldLayoutId id="2147483696" r:id="rId30"/>
    <p:sldLayoutId id="2147483674" r:id="rId31"/>
    <p:sldLayoutId id="2147483654" r:id="rId32"/>
    <p:sldLayoutId id="2147483667" r:id="rId33"/>
    <p:sldLayoutId id="2147483652" r:id="rId34"/>
    <p:sldLayoutId id="2147483660" r:id="rId35"/>
    <p:sldLayoutId id="2147483682" r:id="rId36"/>
    <p:sldLayoutId id="2147483661" r:id="rId37"/>
    <p:sldLayoutId id="2147483676" r:id="rId38"/>
    <p:sldLayoutId id="2147483683" r:id="rId39"/>
    <p:sldLayoutId id="2147483655" r:id="rId4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886" y="2124601"/>
            <a:ext cx="6580946" cy="1018647"/>
          </a:xfrm>
        </p:spPr>
        <p:txBody>
          <a:bodyPr/>
          <a:lstStyle/>
          <a:p>
            <a:r>
              <a:rPr lang="ru-RU" dirty="0"/>
              <a:t>Вклад видеорекламы в продажи в омниканальном ритейле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2" y="1897381"/>
            <a:ext cx="2516253" cy="1907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223" y="3850444"/>
            <a:ext cx="1809457" cy="63688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9461B9F-28F2-4BA2-B696-16C26F935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619" y="1821366"/>
            <a:ext cx="2743200" cy="193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Спасибо!</a:t>
            </a:r>
            <a:endParaRPr lang="ru-RU" b="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0" dirty="0"/>
              <a:t>May, 2018</a:t>
            </a:r>
            <a:endParaRPr lang="ru-RU" sz="18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90" y="3797104"/>
            <a:ext cx="1809457" cy="636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2" y="1897381"/>
            <a:ext cx="2516253" cy="1907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193" y="1817230"/>
            <a:ext cx="2931005" cy="20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5" name="object 4"/>
          <p:cNvSpPr txBox="1"/>
          <p:nvPr/>
        </p:nvSpPr>
        <p:spPr>
          <a:xfrm>
            <a:off x="485295" y="1707041"/>
            <a:ext cx="8161977" cy="1254951"/>
          </a:xfrm>
          <a:prstGeom prst="rect">
            <a:avLst/>
          </a:prstGeom>
        </p:spPr>
        <p:txBody>
          <a:bodyPr vert="horz" wrap="square" lIns="0" tIns="69334" rIns="0" bIns="0" rtlCol="0">
            <a:spAutoFit/>
          </a:bodyPr>
          <a:lstStyle/>
          <a:p>
            <a:pPr marL="187579" marR="2680" indent="-180880">
              <a:spcBef>
                <a:spcPts val="330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dirty="0"/>
              <a:t>Найти новые инструменты, влияющие на покупки </a:t>
            </a:r>
            <a:r>
              <a:rPr lang="ru-RU" dirty="0"/>
              <a:t>в </a:t>
            </a:r>
            <a:r>
              <a:rPr dirty="0"/>
              <a:t>онлайн и оффлайн</a:t>
            </a:r>
            <a:r>
              <a:rPr lang="ru-RU" dirty="0"/>
              <a:t>;</a:t>
            </a:r>
          </a:p>
          <a:p>
            <a:pPr marL="187579" marR="136330" indent="-180880">
              <a:spcBef>
                <a:spcPts val="317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dirty="0"/>
              <a:t>Оценить вклад </a:t>
            </a:r>
            <a:r>
              <a:rPr lang="ru-RU" dirty="0"/>
              <a:t>каждой </a:t>
            </a:r>
            <a:r>
              <a:rPr dirty="0"/>
              <a:t>Видеосети в  продвижение пользователя по воронке продаж</a:t>
            </a:r>
            <a:r>
              <a:rPr lang="ru-RU" dirty="0"/>
              <a:t>;</a:t>
            </a:r>
          </a:p>
          <a:p>
            <a:pPr marL="187579" marR="66993" indent="-180880">
              <a:spcBef>
                <a:spcPts val="319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lang="ru-RU" dirty="0"/>
              <a:t>Сравнить показатели Видеосетей для выявления наиболее эффективных.</a:t>
            </a:r>
            <a:endParaRPr dirty="0"/>
          </a:p>
        </p:txBody>
      </p:sp>
      <p:sp>
        <p:nvSpPr>
          <p:cNvPr id="31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Задачи, инструменты, сроки</a:t>
            </a:r>
          </a:p>
        </p:txBody>
      </p:sp>
      <p:sp>
        <p:nvSpPr>
          <p:cNvPr id="32" name="object 4"/>
          <p:cNvSpPr txBox="1"/>
          <p:nvPr/>
        </p:nvSpPr>
        <p:spPr>
          <a:xfrm>
            <a:off x="485295" y="3033616"/>
            <a:ext cx="7778663" cy="977952"/>
          </a:xfrm>
          <a:prstGeom prst="rect">
            <a:avLst/>
          </a:prstGeom>
        </p:spPr>
        <p:txBody>
          <a:bodyPr vert="horz" wrap="square" lIns="0" tIns="69334" rIns="0" bIns="0" rtlCol="0">
            <a:spAutoFit/>
          </a:bodyPr>
          <a:lstStyle/>
          <a:p>
            <a:pPr marL="6699">
              <a:spcBef>
                <a:spcPts val="546"/>
              </a:spcBef>
            </a:pPr>
            <a:r>
              <a:rPr lang="ru-RU" b="1" dirty="0"/>
              <a:t>Используемые</a:t>
            </a:r>
            <a:r>
              <a:rPr lang="en-US" b="1" dirty="0"/>
              <a:t> </a:t>
            </a:r>
            <a:r>
              <a:rPr lang="ru-RU" b="1" dirty="0"/>
              <a:t>инструменты</a:t>
            </a:r>
          </a:p>
          <a:p>
            <a:pPr marL="187579" marR="2680" indent="-180880">
              <a:spcBef>
                <a:spcPts val="330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lang="ru-RU" dirty="0"/>
              <a:t>Видеосети Яндекса, </a:t>
            </a:r>
            <a:r>
              <a:rPr lang="en-US" dirty="0"/>
              <a:t>GPMD, YouTube</a:t>
            </a:r>
            <a:r>
              <a:rPr lang="ru-RU" dirty="0"/>
              <a:t>;</a:t>
            </a:r>
          </a:p>
          <a:p>
            <a:pPr marL="187579" marR="2680" indent="-180880">
              <a:spcBef>
                <a:spcPts val="330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lang="ru-RU" dirty="0"/>
              <a:t>Трекинг </a:t>
            </a:r>
            <a:r>
              <a:rPr lang="en-US" dirty="0"/>
              <a:t>Ad Serving Weborama </a:t>
            </a:r>
            <a:r>
              <a:rPr lang="ru-RU" dirty="0"/>
              <a:t>для измерения </a:t>
            </a:r>
            <a:r>
              <a:rPr lang="en-US" dirty="0"/>
              <a:t>Post-Click </a:t>
            </a:r>
            <a:r>
              <a:rPr lang="ru-RU" dirty="0"/>
              <a:t>и </a:t>
            </a:r>
            <a:r>
              <a:rPr lang="en-US" dirty="0"/>
              <a:t>Post-Impression</a:t>
            </a:r>
            <a:r>
              <a:rPr lang="ru-RU" dirty="0"/>
              <a:t>.</a:t>
            </a:r>
          </a:p>
        </p:txBody>
      </p:sp>
      <p:sp>
        <p:nvSpPr>
          <p:cNvPr id="33" name="object 4"/>
          <p:cNvSpPr txBox="1"/>
          <p:nvPr/>
        </p:nvSpPr>
        <p:spPr>
          <a:xfrm>
            <a:off x="485294" y="4310299"/>
            <a:ext cx="6596323" cy="662481"/>
          </a:xfrm>
          <a:prstGeom prst="rect">
            <a:avLst/>
          </a:prstGeom>
        </p:spPr>
        <p:txBody>
          <a:bodyPr vert="horz" wrap="square" lIns="0" tIns="69334" rIns="0" bIns="0" rtlCol="0">
            <a:spAutoFit/>
          </a:bodyPr>
          <a:lstStyle/>
          <a:p>
            <a:pPr marL="6699">
              <a:spcBef>
                <a:spcPts val="546"/>
              </a:spcBef>
            </a:pPr>
            <a:r>
              <a:rPr lang="ru-RU" b="1" dirty="0"/>
              <a:t>Сроки</a:t>
            </a:r>
          </a:p>
          <a:p>
            <a:pPr marL="187579" marR="2680" indent="-180880">
              <a:spcBef>
                <a:spcPts val="330"/>
              </a:spcBef>
              <a:buAutoNum type="arabicPeriod"/>
              <a:tabLst>
                <a:tab pos="187244" algn="l"/>
                <a:tab pos="187579" algn="l"/>
              </a:tabLst>
            </a:pPr>
            <a:r>
              <a:rPr lang="ru-RU" dirty="0"/>
              <a:t>Январь - Июнь</a:t>
            </a:r>
            <a:r>
              <a:rPr lang="en-US" dirty="0"/>
              <a:t> </a:t>
            </a:r>
            <a:r>
              <a:rPr lang="ru-RU" dirty="0"/>
              <a:t>2017 года.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8614" y="1407402"/>
            <a:ext cx="282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13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20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Омниканальная аналитика пересматривает роль OLV</a:t>
            </a:r>
          </a:p>
        </p:txBody>
      </p:sp>
      <p:sp>
        <p:nvSpPr>
          <p:cNvPr id="13" name="object 2"/>
          <p:cNvSpPr/>
          <p:nvPr/>
        </p:nvSpPr>
        <p:spPr>
          <a:xfrm>
            <a:off x="4246835" y="1163750"/>
            <a:ext cx="4494963" cy="3845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49"/>
          </a:p>
        </p:txBody>
      </p:sp>
      <p:sp>
        <p:nvSpPr>
          <p:cNvPr id="14" name="object 4"/>
          <p:cNvSpPr txBox="1"/>
          <p:nvPr/>
        </p:nvSpPr>
        <p:spPr>
          <a:xfrm>
            <a:off x="201929" y="1301172"/>
            <a:ext cx="3790952" cy="3659046"/>
          </a:xfrm>
          <a:prstGeom prst="rect">
            <a:avLst/>
          </a:prstGeom>
        </p:spPr>
        <p:txBody>
          <a:bodyPr vert="horz" wrap="square" lIns="0" tIns="6699" rIns="0" bIns="0" rtlCol="0" anchor="t">
            <a:spAutoFit/>
          </a:bodyPr>
          <a:lstStyle/>
          <a:p>
            <a:pPr marL="6350" marR="324485">
              <a:spcBef>
                <a:spcPts val="53"/>
              </a:spcBef>
            </a:pPr>
            <a:r>
              <a:rPr lang="ru-RU" dirty="0"/>
              <a:t>Традиционно </a:t>
            </a:r>
            <a:r>
              <a:rPr dirty="0"/>
              <a:t> </a:t>
            </a:r>
            <a:r>
              <a:rPr lang="ru-RU" dirty="0"/>
              <a:t>считается</a:t>
            </a:r>
            <a:r>
              <a:rPr dirty="0"/>
              <a:t>, что</a:t>
            </a:r>
            <a:r>
              <a:rPr lang="ru-RU" dirty="0"/>
              <a:t> </a:t>
            </a:r>
            <a:r>
              <a:rPr dirty="0"/>
              <a:t> видеореклама влияет на верхние уровни</a:t>
            </a:r>
            <a:r>
              <a:rPr lang="ru-RU" dirty="0"/>
              <a:t> </a:t>
            </a:r>
            <a:r>
              <a:rPr dirty="0"/>
              <a:t> воронки.</a:t>
            </a:r>
            <a:r>
              <a:rPr lang="ru-RU" dirty="0"/>
              <a:t> </a:t>
            </a:r>
          </a:p>
          <a:p>
            <a:pPr marL="6350" marR="324485">
              <a:spcBef>
                <a:spcPts val="53"/>
              </a:spcBef>
            </a:pPr>
            <a:endParaRPr dirty="0"/>
          </a:p>
          <a:p>
            <a:pPr marL="6350" marR="2540">
              <a:spcBef>
                <a:spcPts val="317"/>
              </a:spcBef>
              <a:tabLst>
                <a:tab pos="2005420" algn="l"/>
              </a:tabLst>
            </a:pPr>
            <a:r>
              <a:rPr dirty="0"/>
              <a:t>Омниканальная веб-аналитика М.Видео позволяет оценить влияние OLV на нижние </a:t>
            </a:r>
            <a:r>
              <a:rPr dirty="0" smtClean="0"/>
              <a:t>уровни </a:t>
            </a:r>
            <a:r>
              <a:rPr dirty="0"/>
              <a:t>воронки продаж – на то, как пользователь  принимает решение о покупке.	Это актуально  для сегмента электроники и бытовой техники –  дорогие товары выбирают тщательнее, путь к  покупке занимает больше времени.</a:t>
            </a:r>
          </a:p>
        </p:txBody>
      </p:sp>
      <p:sp>
        <p:nvSpPr>
          <p:cNvPr id="17" name="object 7"/>
          <p:cNvSpPr txBox="1"/>
          <p:nvPr/>
        </p:nvSpPr>
        <p:spPr>
          <a:xfrm>
            <a:off x="7314262" y="1950134"/>
            <a:ext cx="1115702" cy="169117"/>
          </a:xfrm>
          <a:prstGeom prst="rect">
            <a:avLst/>
          </a:prstGeom>
        </p:spPr>
        <p:txBody>
          <a:bodyPr vert="horz" wrap="square" lIns="0" tIns="6699" rIns="0" bIns="0" rtlCol="0">
            <a:spAutoFit/>
          </a:bodyPr>
          <a:lstStyle/>
          <a:p>
            <a:pPr marL="6699">
              <a:spcBef>
                <a:spcPts val="53"/>
              </a:spcBef>
            </a:pPr>
            <a:r>
              <a:rPr sz="1055" spc="-5" dirty="0">
                <a:latin typeface="Arial"/>
                <a:cs typeface="Arial"/>
              </a:rPr>
              <a:t>осведомленность</a:t>
            </a:r>
            <a:endParaRPr sz="1055" dirty="0">
              <a:latin typeface="Arial"/>
              <a:cs typeface="Arial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6979853" y="2835058"/>
            <a:ext cx="512801" cy="169455"/>
          </a:xfrm>
          <a:prstGeom prst="rect">
            <a:avLst/>
          </a:prstGeom>
        </p:spPr>
        <p:txBody>
          <a:bodyPr vert="horz" wrap="square" lIns="0" tIns="7034" rIns="0" bIns="0" rtlCol="0">
            <a:spAutoFit/>
          </a:bodyPr>
          <a:lstStyle/>
          <a:p>
            <a:pPr marL="6699">
              <a:spcBef>
                <a:spcPts val="55"/>
              </a:spcBef>
            </a:pPr>
            <a:r>
              <a:rPr sz="1055" spc="-5" dirty="0">
                <a:latin typeface="Arial"/>
                <a:cs typeface="Arial"/>
              </a:rPr>
              <a:t>интерес</a:t>
            </a:r>
            <a:endParaRPr sz="1055">
              <a:latin typeface="Arial"/>
              <a:cs typeface="Arial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6682422" y="3652392"/>
            <a:ext cx="881910" cy="169455"/>
          </a:xfrm>
          <a:prstGeom prst="rect">
            <a:avLst/>
          </a:prstGeom>
        </p:spPr>
        <p:txBody>
          <a:bodyPr vert="horz" wrap="square" lIns="0" tIns="7034" rIns="0" bIns="0" rtlCol="0">
            <a:spAutoFit/>
          </a:bodyPr>
          <a:lstStyle/>
          <a:p>
            <a:pPr marL="6699">
              <a:spcBef>
                <a:spcPts val="55"/>
              </a:spcBef>
            </a:pPr>
            <a:r>
              <a:rPr sz="1055" spc="-8" dirty="0">
                <a:latin typeface="Arial"/>
                <a:cs typeface="Arial"/>
              </a:rPr>
              <a:t>предпочтение</a:t>
            </a:r>
            <a:endParaRPr sz="1055" dirty="0">
              <a:latin typeface="Arial"/>
              <a:cs typeface="Arial"/>
            </a:endParaRPr>
          </a:p>
        </p:txBody>
      </p:sp>
      <p:sp>
        <p:nvSpPr>
          <p:cNvPr id="23" name="object 10"/>
          <p:cNvSpPr txBox="1"/>
          <p:nvPr/>
        </p:nvSpPr>
        <p:spPr>
          <a:xfrm>
            <a:off x="6530692" y="4428325"/>
            <a:ext cx="496054" cy="169117"/>
          </a:xfrm>
          <a:prstGeom prst="rect">
            <a:avLst/>
          </a:prstGeom>
        </p:spPr>
        <p:txBody>
          <a:bodyPr vert="horz" wrap="square" lIns="0" tIns="6699" rIns="0" bIns="0" rtlCol="0">
            <a:spAutoFit/>
          </a:bodyPr>
          <a:lstStyle/>
          <a:p>
            <a:pPr marL="6699">
              <a:spcBef>
                <a:spcPts val="53"/>
              </a:spcBef>
            </a:pPr>
            <a:r>
              <a:rPr sz="1055" spc="-3" dirty="0">
                <a:latin typeface="Arial"/>
                <a:cs typeface="Arial"/>
              </a:rPr>
              <a:t>по</a:t>
            </a:r>
            <a:r>
              <a:rPr sz="1055" spc="11" dirty="0">
                <a:latin typeface="Arial"/>
                <a:cs typeface="Arial"/>
              </a:rPr>
              <a:t>к</a:t>
            </a:r>
            <a:r>
              <a:rPr sz="1055" dirty="0">
                <a:latin typeface="Arial"/>
                <a:cs typeface="Arial"/>
              </a:rPr>
              <a:t>у</a:t>
            </a:r>
            <a:r>
              <a:rPr sz="1055" spc="-8" dirty="0">
                <a:latin typeface="Arial"/>
                <a:cs typeface="Arial"/>
              </a:rPr>
              <a:t>п</a:t>
            </a:r>
            <a:r>
              <a:rPr sz="1055" spc="24" dirty="0">
                <a:latin typeface="Arial"/>
                <a:cs typeface="Arial"/>
              </a:rPr>
              <a:t>к</a:t>
            </a:r>
            <a:r>
              <a:rPr sz="1055" dirty="0">
                <a:latin typeface="Arial"/>
                <a:cs typeface="Arial"/>
              </a:rPr>
              <a:t>а</a:t>
            </a:r>
            <a:endParaRPr sz="1055">
              <a:latin typeface="Arial"/>
              <a:cs typeface="Arial"/>
            </a:endParaRPr>
          </a:p>
        </p:txBody>
      </p:sp>
      <p:sp>
        <p:nvSpPr>
          <p:cNvPr id="24" name="object 11"/>
          <p:cNvSpPr txBox="1"/>
          <p:nvPr/>
        </p:nvSpPr>
        <p:spPr>
          <a:xfrm>
            <a:off x="3920666" y="2517035"/>
            <a:ext cx="721807" cy="396423"/>
          </a:xfrm>
          <a:prstGeom prst="rect">
            <a:avLst/>
          </a:prstGeom>
        </p:spPr>
        <p:txBody>
          <a:bodyPr vert="horz" wrap="square" lIns="0" tIns="6699" rIns="0" bIns="0" rtlCol="0">
            <a:spAutoFit/>
          </a:bodyPr>
          <a:lstStyle/>
          <a:p>
            <a:pPr marL="6699">
              <a:spcBef>
                <a:spcPts val="53"/>
              </a:spcBef>
            </a:pPr>
            <a:r>
              <a:rPr sz="2532" dirty="0">
                <a:latin typeface="Arial"/>
                <a:cs typeface="Arial"/>
              </a:rPr>
              <a:t>O</a:t>
            </a:r>
            <a:r>
              <a:rPr sz="2532" spc="-195" dirty="0">
                <a:latin typeface="Arial"/>
                <a:cs typeface="Arial"/>
              </a:rPr>
              <a:t>L</a:t>
            </a:r>
            <a:r>
              <a:rPr sz="2532" dirty="0">
                <a:latin typeface="Arial"/>
                <a:cs typeface="Arial"/>
              </a:rPr>
              <a:t>V!</a:t>
            </a:r>
          </a:p>
        </p:txBody>
      </p:sp>
      <p:sp>
        <p:nvSpPr>
          <p:cNvPr id="25" name="object 12"/>
          <p:cNvSpPr txBox="1"/>
          <p:nvPr/>
        </p:nvSpPr>
        <p:spPr>
          <a:xfrm>
            <a:off x="4168592" y="4008840"/>
            <a:ext cx="810902" cy="396423"/>
          </a:xfrm>
          <a:prstGeom prst="rect">
            <a:avLst/>
          </a:prstGeom>
        </p:spPr>
        <p:txBody>
          <a:bodyPr vert="horz" wrap="square" lIns="0" tIns="6699" rIns="0" bIns="0" rtlCol="0">
            <a:spAutoFit/>
          </a:bodyPr>
          <a:lstStyle/>
          <a:p>
            <a:pPr marL="6699">
              <a:spcBef>
                <a:spcPts val="53"/>
              </a:spcBef>
            </a:pPr>
            <a:r>
              <a:rPr sz="2532" dirty="0">
                <a:latin typeface="Arial"/>
                <a:cs typeface="Arial"/>
              </a:rPr>
              <a:t>O</a:t>
            </a:r>
            <a:r>
              <a:rPr sz="2532" spc="-198" dirty="0">
                <a:latin typeface="Arial"/>
                <a:cs typeface="Arial"/>
              </a:rPr>
              <a:t>L</a:t>
            </a:r>
            <a:r>
              <a:rPr sz="2532" spc="-3" dirty="0">
                <a:latin typeface="Arial"/>
                <a:cs typeface="Arial"/>
              </a:rPr>
              <a:t>V?</a:t>
            </a:r>
            <a:endParaRPr sz="253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7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30" y="144191"/>
            <a:ext cx="8740140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Измерение количества покупок производится тремя основными типами анализа данных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58418" y="1817434"/>
            <a:ext cx="2189608" cy="809778"/>
            <a:chOff x="758418" y="1963734"/>
            <a:chExt cx="2189608" cy="80977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18" y="1963734"/>
              <a:ext cx="809778" cy="80977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68196" y="2179841"/>
              <a:ext cx="1379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Last-Click</a:t>
              </a:r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97986" y="1817434"/>
            <a:ext cx="2387727" cy="809778"/>
            <a:chOff x="3397986" y="1963734"/>
            <a:chExt cx="2387727" cy="80977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986" y="1963734"/>
              <a:ext cx="809778" cy="80977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077423" y="2179841"/>
              <a:ext cx="1708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Post-Click</a:t>
              </a:r>
              <a:endParaRPr lang="ru-RU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825413" y="1817434"/>
            <a:ext cx="2784576" cy="809778"/>
            <a:chOff x="5825413" y="1963734"/>
            <a:chExt cx="2784576" cy="80977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413" y="1963734"/>
              <a:ext cx="809778" cy="8097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52054" y="2179841"/>
              <a:ext cx="1757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Post-Impression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463463" y="2512339"/>
            <a:ext cx="6561939" cy="1219048"/>
            <a:chOff x="1463463" y="2658639"/>
            <a:chExt cx="6561939" cy="121904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5166">
              <a:off x="1463463" y="2658639"/>
              <a:ext cx="1219048" cy="1219048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5166">
              <a:off x="4001011" y="2658639"/>
              <a:ext cx="1219048" cy="1219048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5166">
              <a:off x="6806354" y="2658639"/>
              <a:ext cx="1219048" cy="1219048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702260" y="3694182"/>
            <a:ext cx="8050082" cy="1477328"/>
            <a:chOff x="702260" y="3840482"/>
            <a:chExt cx="8050082" cy="1477328"/>
          </a:xfrm>
        </p:grpSpPr>
        <p:sp>
          <p:nvSpPr>
            <p:cNvPr id="10" name="TextBox 9"/>
            <p:cNvSpPr txBox="1"/>
            <p:nvPr/>
          </p:nvSpPr>
          <p:spPr>
            <a:xfrm>
              <a:off x="702260" y="3840482"/>
              <a:ext cx="22206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Контекст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CPA-</a:t>
              </a:r>
              <a:r>
                <a:rPr lang="ru-RU" dirty="0"/>
                <a:t>сети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E-mail</a:t>
              </a:r>
              <a:endParaRPr lang="ru-R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Ретаргетинг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Социальные сети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99870" y="3840482"/>
              <a:ext cx="23937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Контекст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Ретаргетинг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Медийная реклама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Социальные сети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OLV</a:t>
              </a:r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58573" y="3840482"/>
              <a:ext cx="23937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Медийная реклама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OLV</a:t>
              </a:r>
              <a:endParaRPr lang="ru-R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321101" y="1817434"/>
            <a:ext cx="5431241" cy="175970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29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29" y="144191"/>
            <a:ext cx="9044483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Оценивать </a:t>
            </a:r>
            <a:r>
              <a:rPr lang="en-US" dirty="0"/>
              <a:t>OLV</a:t>
            </a:r>
            <a:r>
              <a:rPr lang="ru-RU" dirty="0"/>
              <a:t> необходимо</a:t>
            </a:r>
            <a:r>
              <a:rPr lang="en-US" dirty="0"/>
              <a:t> </a:t>
            </a:r>
            <a:r>
              <a:rPr lang="ru-RU" dirty="0"/>
              <a:t>как по </a:t>
            </a:r>
            <a:r>
              <a:rPr lang="en-US" dirty="0"/>
              <a:t>Post-Click, </a:t>
            </a:r>
            <a:r>
              <a:rPr lang="ru-RU" dirty="0"/>
              <a:t>так</a:t>
            </a:r>
          </a:p>
          <a:p>
            <a:r>
              <a:rPr lang="ru-RU" dirty="0"/>
              <a:t>и по </a:t>
            </a:r>
            <a:r>
              <a:rPr lang="en-US" dirty="0"/>
              <a:t>Post-Impression </a:t>
            </a:r>
            <a:r>
              <a:rPr lang="ru-RU" dirty="0"/>
              <a:t>модели, в комплексе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31" y="1434451"/>
            <a:ext cx="2804545" cy="26018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" y="3106760"/>
            <a:ext cx="1852534" cy="18525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7" y="3328347"/>
            <a:ext cx="1852534" cy="18525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72" y="3574960"/>
            <a:ext cx="1852534" cy="1852534"/>
          </a:xfrm>
          <a:prstGeom prst="rect">
            <a:avLst/>
          </a:prstGeom>
        </p:spPr>
      </p:pic>
      <p:pic>
        <p:nvPicPr>
          <p:cNvPr id="32" name="«До 5 000 на покупку сразу» с 18.07 по 14.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335" y="2074730"/>
            <a:ext cx="1840243" cy="1069498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3678928" y="1428399"/>
            <a:ext cx="5157832" cy="1762865"/>
            <a:chOff x="3678928" y="1428399"/>
            <a:chExt cx="5157832" cy="1762865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277" y="1972216"/>
              <a:ext cx="1219048" cy="121904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244997" y="1751564"/>
              <a:ext cx="3591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Просматривает предложение М.Видео по акции, озвученное в ролике, и после совершает конверсию, не кликая по </a:t>
              </a:r>
              <a:r>
                <a:rPr lang="ru-RU" dirty="0" smtClean="0"/>
                <a:t>видео</a:t>
              </a:r>
              <a:r>
                <a:rPr lang="en-US" dirty="0"/>
                <a:t>.</a:t>
              </a:r>
              <a:endParaRPr lang="ru-R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78928" y="1428399"/>
              <a:ext cx="1296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Post-Impression</a:t>
              </a:r>
              <a:endParaRPr lang="ru-RU" b="1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678928" y="3230614"/>
            <a:ext cx="5157833" cy="1748471"/>
            <a:chOff x="3678928" y="3230614"/>
            <a:chExt cx="5157833" cy="174847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6014" y="3876862"/>
              <a:ext cx="1102223" cy="110222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244998" y="3576920"/>
              <a:ext cx="3591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Переходит на сайт для первичного ознакомления, после чего с другого канала совершает </a:t>
              </a:r>
              <a:r>
                <a:rPr lang="en-US" dirty="0"/>
                <a:t>Post-Click </a:t>
              </a:r>
              <a:r>
                <a:rPr lang="ru-RU" dirty="0" smtClean="0"/>
                <a:t>конверсию</a:t>
              </a:r>
              <a:r>
                <a:rPr lang="en-US" dirty="0" smtClean="0"/>
                <a:t>.</a:t>
              </a: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78928" y="3230614"/>
              <a:ext cx="1296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Post-</a:t>
              </a:r>
            </a:p>
            <a:p>
              <a:pPr algn="ctr"/>
              <a:r>
                <a:rPr lang="en-US" b="1" dirty="0"/>
                <a:t>Click</a:t>
              </a:r>
              <a:endParaRPr lang="ru-RU" b="1" dirty="0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20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кругленный прямоугольник 70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Результаты по </a:t>
            </a:r>
            <a:r>
              <a:rPr lang="en-US" dirty="0"/>
              <a:t>Post-Click </a:t>
            </a:r>
            <a:r>
              <a:rPr lang="ru-RU" dirty="0"/>
              <a:t>и </a:t>
            </a:r>
            <a:r>
              <a:rPr lang="en-US" dirty="0"/>
              <a:t>Post-Impression </a:t>
            </a:r>
            <a:r>
              <a:rPr lang="ru-RU" dirty="0"/>
              <a:t>конверсиям </a:t>
            </a:r>
            <a:r>
              <a:rPr lang="en-US" dirty="0"/>
              <a:t>OLV</a:t>
            </a:r>
            <a:r>
              <a:rPr lang="ru-RU" dirty="0"/>
              <a:t> за </a:t>
            </a:r>
            <a:r>
              <a:rPr lang="en-US" dirty="0"/>
              <a:t>H1 2017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096364" y="1594836"/>
            <a:ext cx="7064655" cy="712398"/>
            <a:chOff x="1118310" y="2212056"/>
            <a:chExt cx="6951270" cy="712398"/>
          </a:xfrm>
        </p:grpSpPr>
        <p:sp>
          <p:nvSpPr>
            <p:cNvPr id="11" name="TextBox 10"/>
            <p:cNvSpPr txBox="1"/>
            <p:nvPr/>
          </p:nvSpPr>
          <p:spPr>
            <a:xfrm>
              <a:off x="1118310" y="2212056"/>
              <a:ext cx="1190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CR Post-Click, %</a:t>
              </a:r>
              <a:r>
                <a:rPr lang="ru-RU" sz="2000" b="1" dirty="0"/>
                <a:t>*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71749" y="2212056"/>
              <a:ext cx="1892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CR Post-Impression, %</a:t>
              </a:r>
              <a:r>
                <a:rPr lang="ru-RU" sz="2000" b="1" dirty="0"/>
                <a:t>*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60570" y="2212056"/>
              <a:ext cx="1794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ROI Post-Click, %</a:t>
              </a:r>
              <a:r>
                <a:rPr lang="ru-RU" sz="2000" b="1" dirty="0"/>
                <a:t>*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86525" y="2216568"/>
              <a:ext cx="18830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ROI Post-Impression, %</a:t>
              </a:r>
              <a:r>
                <a:rPr lang="ru-RU" sz="2000" b="1" dirty="0"/>
                <a:t>*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63905" y="2640330"/>
            <a:ext cx="122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0,82%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35555" y="2635818"/>
            <a:ext cx="122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0,08%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4375" y="2640330"/>
            <a:ext cx="122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25%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8792" y="2640330"/>
            <a:ext cx="129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4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827%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88" y="5406260"/>
            <a:ext cx="4608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*Согласно данным статистики </a:t>
            </a:r>
            <a:r>
              <a:rPr lang="en-US" sz="1100" dirty="0"/>
              <a:t>Weborama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0861" y="3759114"/>
            <a:ext cx="8668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Все ли Видеосети при этом одинаково эффективны?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17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11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  <p:sp>
        <p:nvSpPr>
          <p:cNvPr id="71" name="Скругленный прямоугольник 70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/>
              <a:t>CR </a:t>
            </a:r>
            <a:r>
              <a:rPr lang="ru-RU" dirty="0"/>
              <a:t>за </a:t>
            </a:r>
            <a:r>
              <a:rPr lang="en-US" dirty="0"/>
              <a:t>H1 2017 </a:t>
            </a:r>
            <a:r>
              <a:rPr lang="ru-RU" dirty="0"/>
              <a:t>у Видеосети Яндекса</a:t>
            </a:r>
            <a:r>
              <a:rPr lang="en-US" dirty="0"/>
              <a:t> </a:t>
            </a:r>
            <a:r>
              <a:rPr lang="ru-RU" dirty="0"/>
              <a:t>выше, чем у любой другой Видеосети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22473" y="1277891"/>
            <a:ext cx="8642913" cy="3321100"/>
            <a:chOff x="288946" y="1602029"/>
            <a:chExt cx="8642913" cy="3321100"/>
          </a:xfrm>
        </p:grpSpPr>
        <p:graphicFrame>
          <p:nvGraphicFramePr>
            <p:cNvPr id="7" name="Диаграмма 6"/>
            <p:cNvGraphicFramePr/>
            <p:nvPr>
              <p:extLst>
                <p:ext uri="{D42A27DB-BD31-4B8C-83A1-F6EECF244321}">
                  <p14:modId xmlns:p14="http://schemas.microsoft.com/office/powerpoint/2010/main" val="1511152997"/>
                </p:ext>
              </p:extLst>
            </p:nvPr>
          </p:nvGraphicFramePr>
          <p:xfrm>
            <a:off x="288946" y="1602029"/>
            <a:ext cx="4092860" cy="332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Диаграмма 20"/>
            <p:cNvGraphicFramePr/>
            <p:nvPr>
              <p:extLst>
                <p:ext uri="{D42A27DB-BD31-4B8C-83A1-F6EECF244321}">
                  <p14:modId xmlns:p14="http://schemas.microsoft.com/office/powerpoint/2010/main" val="1683239856"/>
                </p:ext>
              </p:extLst>
            </p:nvPr>
          </p:nvGraphicFramePr>
          <p:xfrm>
            <a:off x="4381806" y="1602029"/>
            <a:ext cx="4550053" cy="332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64388" y="5406260"/>
            <a:ext cx="4608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*Согласно данным статистики </a:t>
            </a:r>
            <a:r>
              <a:rPr lang="en-US" sz="1100" dirty="0"/>
              <a:t>Weborama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01929" y="4697305"/>
            <a:ext cx="8439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Коэффициент </a:t>
            </a:r>
            <a:r>
              <a:rPr lang="en-US" sz="1600" dirty="0"/>
              <a:t>P</a:t>
            </a:r>
            <a:r>
              <a:rPr lang="ru-RU" sz="1600" dirty="0"/>
              <a:t>ost-impression конверсий </a:t>
            </a:r>
            <a:r>
              <a:rPr lang="ru-RU" sz="1600" dirty="0" smtClean="0"/>
              <a:t>по Яндексу </a:t>
            </a:r>
            <a:r>
              <a:rPr lang="ru-RU" sz="1600" dirty="0"/>
              <a:t>составил 0,32%, </a:t>
            </a:r>
            <a:r>
              <a:rPr lang="en-US" sz="1600" dirty="0"/>
              <a:t>P</a:t>
            </a:r>
            <a:r>
              <a:rPr lang="ru-RU" sz="1600" dirty="0"/>
              <a:t>ost-click – 1,15</a:t>
            </a:r>
            <a:r>
              <a:rPr lang="ru-RU" sz="1600" dirty="0" smtClean="0"/>
              <a:t>%.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821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15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  <p:sp>
        <p:nvSpPr>
          <p:cNvPr id="71" name="Скругленный прямоугольник 70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5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/>
              <a:t>По показателю </a:t>
            </a:r>
            <a:r>
              <a:rPr lang="en-US" dirty="0"/>
              <a:t>Post-Click </a:t>
            </a:r>
            <a:r>
              <a:rPr lang="ru-RU" dirty="0"/>
              <a:t>и </a:t>
            </a:r>
            <a:r>
              <a:rPr lang="en-US" dirty="0"/>
              <a:t>Post-Impression ROI </a:t>
            </a:r>
          </a:p>
          <a:p>
            <a:r>
              <a:rPr lang="en-US" dirty="0"/>
              <a:t>(%) </a:t>
            </a:r>
            <a:r>
              <a:rPr lang="ru-RU" dirty="0"/>
              <a:t>Видеосеть Яндекса также лучше остальных</a:t>
            </a:r>
            <a:r>
              <a:rPr lang="en-US" dirty="0"/>
              <a:t>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0544" y="1403909"/>
            <a:ext cx="8642913" cy="3321100"/>
            <a:chOff x="288946" y="1602029"/>
            <a:chExt cx="8642913" cy="3321100"/>
          </a:xfrm>
        </p:grpSpPr>
        <p:graphicFrame>
          <p:nvGraphicFramePr>
            <p:cNvPr id="7" name="Диаграмма 6"/>
            <p:cNvGraphicFramePr/>
            <p:nvPr>
              <p:extLst>
                <p:ext uri="{D42A27DB-BD31-4B8C-83A1-F6EECF244321}">
                  <p14:modId xmlns:p14="http://schemas.microsoft.com/office/powerpoint/2010/main" val="3224790942"/>
                </p:ext>
              </p:extLst>
            </p:nvPr>
          </p:nvGraphicFramePr>
          <p:xfrm>
            <a:off x="288946" y="1602029"/>
            <a:ext cx="4092860" cy="332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Диаграмма 20"/>
            <p:cNvGraphicFramePr/>
            <p:nvPr>
              <p:extLst>
                <p:ext uri="{D42A27DB-BD31-4B8C-83A1-F6EECF244321}">
                  <p14:modId xmlns:p14="http://schemas.microsoft.com/office/powerpoint/2010/main" val="119362472"/>
                </p:ext>
              </p:extLst>
            </p:nvPr>
          </p:nvGraphicFramePr>
          <p:xfrm>
            <a:off x="4381806" y="1602029"/>
            <a:ext cx="4550053" cy="3321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64388" y="5406260"/>
            <a:ext cx="4608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*Согласно данным статистики </a:t>
            </a:r>
            <a:r>
              <a:rPr lang="en-US" sz="1100" dirty="0"/>
              <a:t>Weborama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01929" y="4725009"/>
            <a:ext cx="843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ROI</a:t>
            </a:r>
            <a:r>
              <a:rPr lang="ru-RU" sz="1600" dirty="0"/>
              <a:t> </a:t>
            </a:r>
            <a:r>
              <a:rPr lang="en-US" sz="1600" dirty="0"/>
              <a:t>(%) P</a:t>
            </a:r>
            <a:r>
              <a:rPr lang="ru-RU" sz="1600" dirty="0" smtClean="0"/>
              <a:t>ost-impression и </a:t>
            </a:r>
            <a:r>
              <a:rPr lang="en-US" sz="1600" dirty="0" smtClean="0"/>
              <a:t>Post-click </a:t>
            </a:r>
            <a:r>
              <a:rPr lang="ru-RU" sz="1600" dirty="0" smtClean="0"/>
              <a:t>конверсий </a:t>
            </a:r>
            <a:r>
              <a:rPr lang="ru-RU" sz="1600" dirty="0"/>
              <a:t>в 16 и 2,6 раза лучше, чем средний показатель по всем видеосетям за выбранный </a:t>
            </a:r>
            <a:r>
              <a:rPr lang="ru-RU" sz="1600" dirty="0" smtClean="0"/>
              <a:t>период</a:t>
            </a:r>
            <a:r>
              <a:rPr lang="en-US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020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60" y="4897857"/>
            <a:ext cx="2252998" cy="728340"/>
          </a:xfrm>
          <a:prstGeom prst="rect">
            <a:avLst/>
          </a:prstGeom>
        </p:spPr>
      </p:pic>
      <p:pic>
        <p:nvPicPr>
          <p:cNvPr id="10" name="Picture 41" descr="iProspect Logo_Tagline_Reversed_Driving Digital Performance - sm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0934" y="4997139"/>
            <a:ext cx="666766" cy="581466"/>
          </a:xfrm>
          <a:prstGeom prst="rect">
            <a:avLst/>
          </a:prstGeom>
        </p:spPr>
      </p:pic>
      <p:sp>
        <p:nvSpPr>
          <p:cNvPr id="71" name="Скругленный прямоугольник 70"/>
          <p:cNvSpPr/>
          <p:nvPr/>
        </p:nvSpPr>
        <p:spPr>
          <a:xfrm rot="7059804">
            <a:off x="6863846" y="-1543792"/>
            <a:ext cx="2985170" cy="298517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1" name="Заголовок 3"/>
          <p:cNvSpPr txBox="1">
            <a:spLocks/>
          </p:cNvSpPr>
          <p:nvPr/>
        </p:nvSpPr>
        <p:spPr>
          <a:xfrm>
            <a:off x="201929" y="144191"/>
            <a:ext cx="912495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5305" y="1572224"/>
            <a:ext cx="71780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</a:t>
            </a:r>
            <a:r>
              <a:rPr lang="en-US" dirty="0" smtClean="0"/>
              <a:t>OLV </a:t>
            </a:r>
            <a:r>
              <a:rPr lang="ru-RU" b="1" dirty="0" smtClean="0"/>
              <a:t>необходимо</a:t>
            </a:r>
            <a:r>
              <a:rPr lang="ru-RU" dirty="0" smtClean="0"/>
              <a:t> рассматривать именно как канал, оказывающий влияние на готовность пользователей совершать конверсии;</a:t>
            </a:r>
          </a:p>
          <a:p>
            <a:r>
              <a:rPr lang="ru-RU" dirty="0" smtClean="0"/>
              <a:t>2. При оценке влияния с детализацией на видеосети Яндекс оказывает эффект на </a:t>
            </a:r>
            <a:r>
              <a:rPr lang="ru-RU" dirty="0"/>
              <a:t>покупки пользователей </a:t>
            </a:r>
            <a:r>
              <a:rPr lang="ru-RU" dirty="0" smtClean="0"/>
              <a:t>значительно больше, чем другие видеосети - 66% всех </a:t>
            </a:r>
            <a:r>
              <a:rPr lang="en-US" dirty="0" smtClean="0"/>
              <a:t>Post-click </a:t>
            </a:r>
            <a:r>
              <a:rPr lang="ru-RU" dirty="0" smtClean="0"/>
              <a:t>конверсий</a:t>
            </a:r>
            <a:r>
              <a:rPr lang="en-US" dirty="0" smtClean="0"/>
              <a:t> </a:t>
            </a:r>
            <a:r>
              <a:rPr lang="ru-RU" dirty="0" smtClean="0"/>
              <a:t>и 49% всех </a:t>
            </a:r>
            <a:r>
              <a:rPr lang="en-US" dirty="0" smtClean="0"/>
              <a:t>post-Impression </a:t>
            </a:r>
            <a:r>
              <a:rPr lang="ru-RU" dirty="0" smtClean="0"/>
              <a:t>конверсий*;</a:t>
            </a:r>
            <a:endParaRPr lang="en-US" dirty="0" smtClean="0"/>
          </a:p>
          <a:p>
            <a:r>
              <a:rPr lang="ru-RU" dirty="0" smtClean="0"/>
              <a:t>3. Продвижение пользователей по воронке сильно зависит от категории и требует более масштабного изучения (изучением и оптимизацией размещений на основе полученных данных занимаемся на постоянной основе).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4388" y="5406260"/>
            <a:ext cx="736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*За </a:t>
            </a:r>
            <a:r>
              <a:rPr lang="en-US" sz="1100" dirty="0"/>
              <a:t>H1 2017 </a:t>
            </a:r>
            <a:r>
              <a:rPr lang="ru-RU" sz="1100" dirty="0"/>
              <a:t>для клиента М.Видео по сравнению с видеосетями, которые использовались помимо Видеосети Яндекса</a:t>
            </a:r>
            <a:endParaRPr lang="ru-RU" sz="1400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1929" y="144191"/>
            <a:ext cx="8942071" cy="5654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ru-RU" dirty="0" smtClean="0"/>
              <a:t>Выводы -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2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Prospect Brand">
      <a:dk1>
        <a:srgbClr val="455560"/>
      </a:dk1>
      <a:lt1>
        <a:sysClr val="window" lastClr="FFFFFF"/>
      </a:lt1>
      <a:dk2>
        <a:srgbClr val="8DC63F"/>
      </a:dk2>
      <a:lt2>
        <a:srgbClr val="949CA1"/>
      </a:lt2>
      <a:accent1>
        <a:srgbClr val="F58025"/>
      </a:accent1>
      <a:accent2>
        <a:srgbClr val="009AC7"/>
      </a:accent2>
      <a:accent3>
        <a:srgbClr val="0054A4"/>
      </a:accent3>
      <a:accent4>
        <a:srgbClr val="30C9C5"/>
      </a:accent4>
      <a:accent5>
        <a:srgbClr val="D7E73D"/>
      </a:accent5>
      <a:accent6>
        <a:srgbClr val="202F3A"/>
      </a:accent6>
      <a:hlink>
        <a:srgbClr val="0000FF"/>
      </a:hlink>
      <a:folHlink>
        <a:srgbClr val="800080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TagTaxHTField0 xmlns="9a06b260-f875-42c8-9890-09707789bea8">
      <Terms xmlns="http://schemas.microsoft.com/office/infopath/2007/PartnerControls"/>
    </ContentTagTaxHTField0>
    <k2adbae5592e43ec9cb38c8b2f72c24d xmlns="73a272da-7a94-4ddf-aacf-6d0a9b3d403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iProspect</TermName>
          <TermId xmlns="http://schemas.microsoft.com/office/infopath/2007/PartnerControls">fd341873-d308-4b77-b83c-e1227ae26ef3</TermId>
        </TermInfo>
      </Terms>
    </k2adbae5592e43ec9cb38c8b2f72c24d>
    <id676bb959444726a4ed94aa046152f5 xmlns="73a272da-7a94-4ddf-aacf-6d0a9b3d403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cdb89532-f27e-4e1c-89d6-d35329da3148</TermId>
        </TermInfo>
      </Terms>
    </id676bb959444726a4ed94aa046152f5>
    <TaxCatchAll xmlns="73a272da-7a94-4ddf-aacf-6d0a9b3d403d">
      <Value>3</Value>
      <Value>2</Value>
      <Value>1</Value>
    </TaxCatchAll>
    <o6b86303b8c145a39b7023e83a14dc0b xmlns="73a272da-7a94-4ddf-aacf-6d0a9b3d403d">
      <Terms xmlns="http://schemas.microsoft.com/office/infopath/2007/PartnerControls">
        <TermInfo xmlns="http://schemas.microsoft.com/office/infopath/2007/PartnerControls">
          <TermName xmlns="http://schemas.microsoft.com/office/infopath/2007/PartnerControls">New Business</TermName>
          <TermId xmlns="http://schemas.microsoft.com/office/infopath/2007/PartnerControls">b818f5af-6512-41d1-b316-818570e7ad1c</TermId>
        </TermInfo>
      </Terms>
    </o6b86303b8c145a39b7023e83a14dc0b>
    <_dlc_DocId xmlns="73a272da-7a94-4ddf-aacf-6d0a9b3d403d">SE6WQ6KVUSPQ-595-188</_dlc_DocId>
    <_dlc_DocIdUrl xmlns="73a272da-7a94-4ddf-aacf-6d0a9b3d403d">
      <Url>http://neon.aemedia.com/iprospect/_layouts/15/DocIdRedir.aspx?ID=SE6WQ6KVUSPQ-595-188</Url>
      <Description>SE6WQ6KVUSPQ-595-188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eon Document" ma:contentTypeID="0x010100001B0C2D090F4E77A74825356D309C5600DAD7D85A295D45428A2EC1E9E173895E" ma:contentTypeVersion="11" ma:contentTypeDescription="Document with Neon metadata" ma:contentTypeScope="" ma:versionID="c30f67d2eb5da9ffa604ab16ecd55c58">
  <xsd:schema xmlns:xsd="http://www.w3.org/2001/XMLSchema" xmlns:xs="http://www.w3.org/2001/XMLSchema" xmlns:p="http://schemas.microsoft.com/office/2006/metadata/properties" xmlns:ns2="73a272da-7a94-4ddf-aacf-6d0a9b3d403d" xmlns:ns3="9a06b260-f875-42c8-9890-09707789bea8" targetNamespace="http://schemas.microsoft.com/office/2006/metadata/properties" ma:root="true" ma:fieldsID="f629855982bda89486093264aa6315a5" ns2:_="" ns3:_="">
    <xsd:import namespace="73a272da-7a94-4ddf-aacf-6d0a9b3d403d"/>
    <xsd:import namespace="9a06b260-f875-42c8-9890-09707789bea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k2adbae5592e43ec9cb38c8b2f72c24d" minOccurs="0"/>
                <xsd:element ref="ns2:TaxCatchAll" minOccurs="0"/>
                <xsd:element ref="ns2:TaxCatchAllLabel" minOccurs="0"/>
                <xsd:element ref="ns2:id676bb959444726a4ed94aa046152f5" minOccurs="0"/>
                <xsd:element ref="ns2:o6b86303b8c145a39b7023e83a14dc0b" minOccurs="0"/>
                <xsd:element ref="ns3:ContentTag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272da-7a94-4ddf-aacf-6d0a9b3d403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k2adbae5592e43ec9cb38c8b2f72c24d" ma:index="11" nillable="true" ma:taxonomy="true" ma:internalName="k2adbae5592e43ec9cb38c8b2f72c24d" ma:taxonomyFieldName="NeonBrand" ma:displayName="Brand" ma:readOnly="false" ma:default="-1;#iProspect|fd341873-d308-4b77-b83c-e1227ae26ef3" ma:fieldId="{42adbae5-592e-43ec-9cb3-8c8b2f72c24d}" ma:taxonomyMulti="true" ma:sspId="5f1befc5-6273-4181-b75f-3fbc14631bae" ma:termSetId="9b363dcc-7be4-45b2-965b-3cd5f1b2cd7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60c8853-b644-45f7-82a0-80475b290f0a}" ma:internalName="TaxCatchAll" ma:showField="CatchAllData" ma:web="5d390a71-c648-4486-9cfd-40966078fb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60c8853-b644-45f7-82a0-80475b290f0a}" ma:internalName="TaxCatchAllLabel" ma:readOnly="true" ma:showField="CatchAllDataLabel" ma:web="5d390a71-c648-4486-9cfd-40966078fb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d676bb959444726a4ed94aa046152f5" ma:index="15" nillable="true" ma:taxonomy="true" ma:internalName="id676bb959444726a4ed94aa046152f5" ma:taxonomyFieldName="NeonLocation" ma:displayName="Location" ma:readOnly="false" ma:default="-1;#Global|cdb89532-f27e-4e1c-89d6-d35329da3148" ma:fieldId="{2d676bb9-5944-4726-a4ed-94aa046152f5}" ma:taxonomyMulti="true" ma:sspId="5f1befc5-6273-4181-b75f-3fbc14631bae" ma:termSetId="1fbc1b55-5b4f-4d1f-b97c-3e838e18f7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6b86303b8c145a39b7023e83a14dc0b" ma:index="17" nillable="true" ma:taxonomy="true" ma:internalName="o6b86303b8c145a39b7023e83a14dc0b" ma:taxonomyFieldName="NeonFunction" ma:displayName="Function" ma:readOnly="false" ma:default="-1;#New Business|b818f5af-6512-41d1-b316-818570e7ad1c" ma:fieldId="{86b86303-b8c1-45a3-9b70-23e83a14dc0b}" ma:taxonomyMulti="true" ma:sspId="5f1befc5-6273-4181-b75f-3fbc14631bae" ma:termSetId="e55d26a8-039f-4713-b2ac-716250ddf09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6b260-f875-42c8-9890-09707789bea8" elementFormDefault="qualified">
    <xsd:import namespace="http://schemas.microsoft.com/office/2006/documentManagement/types"/>
    <xsd:import namespace="http://schemas.microsoft.com/office/infopath/2007/PartnerControls"/>
    <xsd:element name="ContentTagTaxHTField0" ma:index="19" nillable="true" ma:taxonomy="true" ma:internalName="ContentTagTaxHTField0" ma:taxonomyFieldName="ContentTag" ma:displayName="Content tag" ma:readOnly="false" ma:fieldId="{70dc3260-c63c-4726-9614-763ac6dc1a93}" ma:taxonomyMulti="true" ma:sspId="5f1befc5-6273-4181-b75f-3fbc14631bae" ma:termSetId="cac058be-5a4d-4e7c-b0f7-596e47e83563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5.xml><?xml version="1.0" encoding="utf-8"?>
<?mso-contentType ?>
<SharedContentType xmlns="Microsoft.SharePoint.Taxonomy.ContentTypeSync" SourceId="5f1befc5-6273-4181-b75f-3fbc14631bae" ContentTypeId="0x010100001B0C2D090F4E77A74825356D309C56" PreviousValue="false"/>
</file>

<file path=customXml/itemProps1.xml><?xml version="1.0" encoding="utf-8"?>
<ds:datastoreItem xmlns:ds="http://schemas.openxmlformats.org/officeDocument/2006/customXml" ds:itemID="{E9FEA544-AA4F-4DF8-8399-69722D3DA6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FA005E-BD74-42B0-97C7-DDD93722A78E}">
  <ds:schemaRefs>
    <ds:schemaRef ds:uri="http://www.w3.org/XML/1998/namespace"/>
    <ds:schemaRef ds:uri="http://purl.org/dc/dcmitype/"/>
    <ds:schemaRef ds:uri="73a272da-7a94-4ddf-aacf-6d0a9b3d403d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a06b260-f875-42c8-9890-09707789bea8"/>
  </ds:schemaRefs>
</ds:datastoreItem>
</file>

<file path=customXml/itemProps3.xml><?xml version="1.0" encoding="utf-8"?>
<ds:datastoreItem xmlns:ds="http://schemas.openxmlformats.org/officeDocument/2006/customXml" ds:itemID="{D9201EFB-A0B8-4645-89F6-AA5B82F72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272da-7a94-4ddf-aacf-6d0a9b3d403d"/>
    <ds:schemaRef ds:uri="9a06b260-f875-42c8-9890-09707789be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A9F47C0-75A8-4F4D-9499-5865A22E7330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EDA16236-FD60-45D8-A99D-7287C6E30FB9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35288</TotalTime>
  <Words>432</Words>
  <Application>Microsoft Office PowerPoint</Application>
  <PresentationFormat>Экран (16:10)</PresentationFormat>
  <Paragraphs>84</Paragraphs>
  <Slides>10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Avenir Book</vt:lpstr>
      <vt:lpstr>Avenir Heavy</vt:lpstr>
      <vt:lpstr>Calibri</vt:lpstr>
      <vt:lpstr>Corbel</vt:lpstr>
      <vt:lpstr>Office Theme</vt:lpstr>
      <vt:lpstr>Вклад видеорекламы в продажи в омниканальном ритейле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Company>Aegis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Aegis Media</dc:creator>
  <cp:lastModifiedBy>Andrey Volkov</cp:lastModifiedBy>
  <cp:revision>1580</cp:revision>
  <cp:lastPrinted>2016-12-20T04:46:06Z</cp:lastPrinted>
  <dcterms:created xsi:type="dcterms:W3CDTF">2015-04-14T12:30:03Z</dcterms:created>
  <dcterms:modified xsi:type="dcterms:W3CDTF">2018-05-11T11:30:25Z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0x010100001B0C2D090F4E77A74825356D309C5600DAD7D85A295D45428A2EC1E9E173895E</vt:lpwstr>
  </property>
  <property fmtid="{D5CDD505-2E9C-101B-9397-08002B2CF9AE}" pid="3" name="_dlc_DocIdItemGuid">
    <vt:lpwstr>0c897d3b-b038-4762-ad2b-20e8c6631a68</vt:lpwstr>
  </property>
  <property fmtid="{D5CDD505-2E9C-101B-9397-08002B2CF9AE}" pid="4" name="NeonFunction">
    <vt:lpwstr>3;#New Business|b818f5af-6512-41d1-b316-818570e7ad1c</vt:lpwstr>
  </property>
  <property fmtid="{D5CDD505-2E9C-101B-9397-08002B2CF9AE}" pid="5" name="NeonLocation">
    <vt:lpwstr>2;#Global|cdb89532-f27e-4e1c-89d6-d35329da3148</vt:lpwstr>
  </property>
  <property fmtid="{D5CDD505-2E9C-101B-9397-08002B2CF9AE}" pid="6" name="NeonBrand">
    <vt:lpwstr>1;#iProspect|fd341873-d308-4b77-b83c-e1227ae26ef3</vt:lpwstr>
  </property>
  <property fmtid="{D5CDD505-2E9C-101B-9397-08002B2CF9AE}" pid="7" name="ContentTag">
    <vt:lpwstr/>
  </property>
</Properties>
</file>