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2147379759" r:id="rId3"/>
    <p:sldId id="2147379760" r:id="rId4"/>
    <p:sldId id="2147379750" r:id="rId5"/>
    <p:sldId id="2147379752" r:id="rId6"/>
    <p:sldId id="2147379753" r:id="rId7"/>
    <p:sldId id="2147379754" r:id="rId8"/>
    <p:sldId id="2147379755" r:id="rId9"/>
    <p:sldId id="2147379758" r:id="rId10"/>
    <p:sldId id="2147379756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Inter" panose="020B0604020202020204" charset="0"/>
      <p:regular r:id="rId17"/>
      <p:bold r:id="rId18"/>
    </p:embeddedFont>
    <p:embeddedFont>
      <p:font typeface="Montserrat" panose="020B0604020202020204" charset="-52"/>
      <p:regular r:id="rId19"/>
      <p:bold r:id="rId20"/>
      <p:italic r:id="rId21"/>
      <p:boldItalic r:id="rId22"/>
    </p:embeddedFont>
    <p:embeddedFont>
      <p:font typeface="Montserrat SemiBold" panose="020B0604020202020204" charset="-52"/>
      <p:bold r:id="rId23"/>
      <p:boldItalic r:id="rId24"/>
    </p:embeddedFont>
    <p:embeddedFont>
      <p:font typeface="Tahoma" panose="020B0604030504040204" pitchFamily="34" charset="0"/>
      <p:regular r:id="rId25"/>
      <p:bold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813"/>
    <a:srgbClr val="7F7F7F"/>
    <a:srgbClr val="AFABAB"/>
    <a:srgbClr val="BFBFBF"/>
    <a:srgbClr val="595959"/>
    <a:srgbClr val="E5E5E5"/>
    <a:srgbClr val="A6A6A6"/>
    <a:srgbClr val="404040"/>
    <a:srgbClr val="D9D9D9"/>
    <a:srgbClr val="CECE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6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77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c\Downloads\Telegram%20Desktop\&#1075;&#1088;&#1072;&#1092;&#1080;&#108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ВЫРУЧКА</c:v>
                </c:pt>
              </c:strCache>
            </c:strRef>
          </c:tx>
          <c:spPr>
            <a:solidFill>
              <a:srgbClr val="E52813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5"/>
              <c:layout>
                <c:manualLayout>
                  <c:x val="0"/>
                  <c:y val="0.209928904439543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Montserrat" panose="020B0604020202020204" charset="-52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2D5-4A05-91C9-5ACB5D0936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E52813"/>
                    </a:solidFill>
                    <a:latin typeface="Montserrat" panose="020B0604020202020204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X5</c:v>
                </c:pt>
                <c:pt idx="1">
                  <c:v>МАГНИТ </c:v>
                </c:pt>
                <c:pt idx="2">
                  <c:v>MERCURY RETAIL GROUP</c:v>
                </c:pt>
                <c:pt idx="3">
                  <c:v>ЛЕНТА </c:v>
                </c:pt>
                <c:pt idx="4">
                  <c:v>AUCHAN RELAIL RUSSIA</c:v>
                </c:pt>
                <c:pt idx="5">
                  <c:v>Сотни прочих сетей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0.12</c:v>
                </c:pt>
                <c:pt idx="1">
                  <c:v>0.11</c:v>
                </c:pt>
                <c:pt idx="2">
                  <c:v>0.05</c:v>
                </c:pt>
                <c:pt idx="3">
                  <c:v>0.03</c:v>
                </c:pt>
                <c:pt idx="4">
                  <c:v>0.01</c:v>
                </c:pt>
                <c:pt idx="5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CF-48CD-B0F3-FE597F02EF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71583440"/>
        <c:axId val="1314728960"/>
      </c:barChart>
      <c:catAx>
        <c:axId val="1271583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B0604020202020204" charset="-52"/>
                <a:ea typeface="+mn-ea"/>
                <a:cs typeface="+mn-cs"/>
              </a:defRPr>
            </a:pPr>
            <a:endParaRPr lang="ru-RU"/>
          </a:p>
        </c:txPr>
        <c:crossAx val="1314728960"/>
        <c:crosses val="autoZero"/>
        <c:auto val="1"/>
        <c:lblAlgn val="ctr"/>
        <c:lblOffset val="100"/>
        <c:noMultiLvlLbl val="0"/>
      </c:catAx>
      <c:valAx>
        <c:axId val="131472896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271583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B6B-4801-ACDC-96A68ECFC67C}"/>
              </c:ext>
            </c:extLst>
          </c:dPt>
          <c:dPt>
            <c:idx val="1"/>
            <c:bubble3D val="0"/>
            <c:explosion val="32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B6B-4801-ACDC-96A68ECFC67C}"/>
              </c:ext>
            </c:extLst>
          </c:dPt>
          <c:dPt>
            <c:idx val="2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6B-4801-ACDC-96A68ECFC67C}"/>
              </c:ext>
            </c:extLst>
          </c:dPt>
          <c:dPt>
            <c:idx val="3"/>
            <c:bubble3D val="0"/>
            <c:spPr>
              <a:solidFill>
                <a:srgbClr val="E5281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B6B-4801-ACDC-96A68ECFC67C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B6B-4801-ACDC-96A68ECFC67C}"/>
              </c:ext>
            </c:extLst>
          </c:dPt>
          <c:cat>
            <c:strRef>
              <c:f>Лист1!$A$2:$A$6</c:f>
              <c:strCache>
                <c:ptCount val="5"/>
                <c:pt idx="0">
                  <c:v>Instore</c:v>
                </c:pt>
                <c:pt idx="1">
                  <c:v>E-grocery</c:v>
                </c:pt>
                <c:pt idx="2">
                  <c:v>Internet</c:v>
                </c:pt>
                <c:pt idx="3">
                  <c:v>ТВ</c:v>
                </c:pt>
                <c:pt idx="4">
                  <c:v>другое</c:v>
                </c:pt>
              </c:strCache>
            </c:strRef>
          </c:cat>
          <c:val>
            <c:numRef>
              <c:f>Лист1!$B$2:$B$6</c:f>
              <c:numCache>
                <c:formatCode>_-* #\ ##0\ _₽_-;\-* #\ ##0\ _₽_-;_-* "-"??\ _₽_-;_-@_-</c:formatCode>
                <c:ptCount val="5"/>
                <c:pt idx="1">
                  <c:v>553000000</c:v>
                </c:pt>
                <c:pt idx="2">
                  <c:v>2529154165.0558009</c:v>
                </c:pt>
                <c:pt idx="3">
                  <c:v>22460331718.771397</c:v>
                </c:pt>
                <c:pt idx="4" formatCode="0%">
                  <c:v>924369735.48000062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B6B-4801-ACDC-96A68ECFC6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3"/>
        <c:holeSize val="7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ontserrat" panose="00000500000000000000" pitchFamily="2" charset="-52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5"/>
          <c:order val="0"/>
          <c:tx>
            <c:strRef>
              <c:f>'2022'!$B$1</c:f>
              <c:strCache>
                <c:ptCount val="1"/>
                <c:pt idx="0">
                  <c:v>Пресса</c:v>
                </c:pt>
              </c:strCache>
            </c:strRef>
          </c:tx>
          <c:spPr>
            <a:ln w="12700"/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313-4E13-AA87-71FDB7CBED1C}"/>
              </c:ext>
            </c:extLst>
          </c:dPt>
          <c:dPt>
            <c:idx val="1"/>
            <c:bubble3D val="0"/>
            <c:spPr>
              <a:solidFill>
                <a:srgbClr val="E52813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313-4E13-AA87-71FDB7CBED1C}"/>
              </c:ext>
            </c:extLst>
          </c:dPt>
          <c:cat>
            <c:strRef>
              <c:f>'2022'!$A$2:$A$3</c:f>
              <c:strCache>
                <c:ptCount val="2"/>
                <c:pt idx="0">
                  <c:v>КБ</c:v>
                </c:pt>
                <c:pt idx="1">
                  <c:v>СМБ</c:v>
                </c:pt>
              </c:strCache>
            </c:strRef>
          </c:cat>
          <c:val>
            <c:numRef>
              <c:f>'2022'!$B$2:$B$3</c:f>
              <c:numCache>
                <c:formatCode>_-* #\ ##0_-;\-* #\ ##0_-;_-* "-"??_-;_-@_-</c:formatCode>
                <c:ptCount val="2"/>
                <c:pt idx="0">
                  <c:v>4598</c:v>
                </c:pt>
                <c:pt idx="1">
                  <c:v>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313-4E13-AA87-71FDB7CBED1C}"/>
            </c:ext>
          </c:extLst>
        </c:ser>
        <c:ser>
          <c:idx val="4"/>
          <c:order val="1"/>
          <c:tx>
            <c:strRef>
              <c:f>'2022'!$C$1</c:f>
              <c:strCache>
                <c:ptCount val="1"/>
                <c:pt idx="0">
                  <c:v>Радио</c:v>
                </c:pt>
              </c:strCache>
            </c:strRef>
          </c:tx>
          <c:spPr>
            <a:ln w="12700"/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6313-4E13-AA87-71FDB7CBED1C}"/>
              </c:ext>
            </c:extLst>
          </c:dPt>
          <c:dPt>
            <c:idx val="1"/>
            <c:bubble3D val="0"/>
            <c:spPr>
              <a:solidFill>
                <a:srgbClr val="E52813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6313-4E13-AA87-71FDB7CBED1C}"/>
              </c:ext>
            </c:extLst>
          </c:dPt>
          <c:cat>
            <c:strRef>
              <c:f>'2022'!$A$2:$A$3</c:f>
              <c:strCache>
                <c:ptCount val="2"/>
                <c:pt idx="0">
                  <c:v>КБ</c:v>
                </c:pt>
                <c:pt idx="1">
                  <c:v>СМБ</c:v>
                </c:pt>
              </c:strCache>
            </c:strRef>
          </c:cat>
          <c:val>
            <c:numRef>
              <c:f>'2022'!$C$2:$C$3</c:f>
              <c:numCache>
                <c:formatCode>_-* #\ ##0_-;\-* #\ ##0_-;_-* "-"??_-;_-@_-</c:formatCode>
                <c:ptCount val="2"/>
                <c:pt idx="0">
                  <c:v>11140.08</c:v>
                </c:pt>
                <c:pt idx="1">
                  <c:v>3517.92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313-4E13-AA87-71FDB7CBED1C}"/>
            </c:ext>
          </c:extLst>
        </c:ser>
        <c:ser>
          <c:idx val="3"/>
          <c:order val="2"/>
          <c:tx>
            <c:strRef>
              <c:f>'2022'!$D$1</c:f>
              <c:strCache>
                <c:ptCount val="1"/>
                <c:pt idx="0">
                  <c:v>OOH</c:v>
                </c:pt>
              </c:strCache>
            </c:strRef>
          </c:tx>
          <c:spPr>
            <a:ln w="12700"/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313-4E13-AA87-71FDB7CBED1C}"/>
              </c:ext>
            </c:extLst>
          </c:dPt>
          <c:dPt>
            <c:idx val="1"/>
            <c:bubble3D val="0"/>
            <c:spPr>
              <a:solidFill>
                <a:srgbClr val="E52813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313-4E13-AA87-71FDB7CBED1C}"/>
              </c:ext>
            </c:extLst>
          </c:dPt>
          <c:cat>
            <c:strRef>
              <c:f>'2022'!$A$2:$A$3</c:f>
              <c:strCache>
                <c:ptCount val="2"/>
                <c:pt idx="0">
                  <c:v>КБ</c:v>
                </c:pt>
                <c:pt idx="1">
                  <c:v>СМБ</c:v>
                </c:pt>
              </c:strCache>
            </c:strRef>
          </c:cat>
          <c:val>
            <c:numRef>
              <c:f>'2022'!$D$2:$D$3</c:f>
              <c:numCache>
                <c:formatCode>_-* #\ ##0_-;\-* #\ ##0_-;_-* "-"??_-;_-@_-</c:formatCode>
                <c:ptCount val="2"/>
                <c:pt idx="0">
                  <c:v>28711.8</c:v>
                </c:pt>
                <c:pt idx="1">
                  <c:v>19141.2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313-4E13-AA87-71FDB7CBED1C}"/>
            </c:ext>
          </c:extLst>
        </c:ser>
        <c:ser>
          <c:idx val="2"/>
          <c:order val="3"/>
          <c:tx>
            <c:strRef>
              <c:f>'2022'!$E$1</c:f>
              <c:strCache>
                <c:ptCount val="1"/>
                <c:pt idx="0">
                  <c:v>Digital  медиа</c:v>
                </c:pt>
              </c:strCache>
            </c:strRef>
          </c:tx>
          <c:spPr>
            <a:ln w="12700"/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6313-4E13-AA87-71FDB7CBED1C}"/>
              </c:ext>
            </c:extLst>
          </c:dPt>
          <c:dPt>
            <c:idx val="1"/>
            <c:bubble3D val="0"/>
            <c:spPr>
              <a:solidFill>
                <a:srgbClr val="E52813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6313-4E13-AA87-71FDB7CBED1C}"/>
              </c:ext>
            </c:extLst>
          </c:dPt>
          <c:cat>
            <c:strRef>
              <c:f>'2022'!$A$2:$A$3</c:f>
              <c:strCache>
                <c:ptCount val="2"/>
                <c:pt idx="0">
                  <c:v>КБ</c:v>
                </c:pt>
                <c:pt idx="1">
                  <c:v>СМБ</c:v>
                </c:pt>
              </c:strCache>
            </c:strRef>
          </c:cat>
          <c:val>
            <c:numRef>
              <c:f>'2022'!$E$2:$E$3</c:f>
              <c:numCache>
                <c:formatCode>_-* #\ ##0_-;\-* #\ ##0_-;_-* "-"??_-;_-@_-</c:formatCode>
                <c:ptCount val="2"/>
                <c:pt idx="0">
                  <c:v>44239.199999999997</c:v>
                </c:pt>
                <c:pt idx="1">
                  <c:v>11059.800000000001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6313-4E13-AA87-71FDB7CBED1C}"/>
            </c:ext>
          </c:extLst>
        </c:ser>
        <c:ser>
          <c:idx val="1"/>
          <c:order val="4"/>
          <c:tx>
            <c:strRef>
              <c:f>'2022'!$F$1</c:f>
              <c:strCache>
                <c:ptCount val="1"/>
                <c:pt idx="0">
                  <c:v>ТВ</c:v>
                </c:pt>
              </c:strCache>
            </c:strRef>
          </c:tx>
          <c:spPr>
            <a:ln w="0"/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313-4E13-AA87-71FDB7CBED1C}"/>
              </c:ext>
            </c:extLst>
          </c:dPt>
          <c:dPt>
            <c:idx val="1"/>
            <c:bubble3D val="0"/>
            <c:spPr>
              <a:solidFill>
                <a:srgbClr val="E52813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6313-4E13-AA87-71FDB7CBED1C}"/>
              </c:ext>
            </c:extLst>
          </c:dPt>
          <c:cat>
            <c:strRef>
              <c:f>'2022'!$A$2:$A$3</c:f>
              <c:strCache>
                <c:ptCount val="2"/>
                <c:pt idx="0">
                  <c:v>КБ</c:v>
                </c:pt>
                <c:pt idx="1">
                  <c:v>СМБ</c:v>
                </c:pt>
              </c:strCache>
            </c:strRef>
          </c:cat>
          <c:val>
            <c:numRef>
              <c:f>'2022'!$F$2:$F$3</c:f>
              <c:numCache>
                <c:formatCode>_-* #\ ##0_-;\-* #\ ##0_-;_-* "-"??_-;_-@_-</c:formatCode>
                <c:ptCount val="2"/>
                <c:pt idx="0">
                  <c:v>170732.16</c:v>
                </c:pt>
                <c:pt idx="1">
                  <c:v>7113.84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6313-4E13-AA87-71FDB7CBED1C}"/>
            </c:ext>
          </c:extLst>
        </c:ser>
        <c:ser>
          <c:idx val="0"/>
          <c:order val="5"/>
          <c:tx>
            <c:strRef>
              <c:f>'2022'!$G$1</c:f>
              <c:strCache>
                <c:ptCount val="1"/>
                <c:pt idx="0">
                  <c:v>Контекст</c:v>
                </c:pt>
              </c:strCache>
            </c:strRef>
          </c:tx>
          <c:spPr>
            <a:ln w="12700"/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6313-4E13-AA87-71FDB7CBED1C}"/>
              </c:ext>
            </c:extLst>
          </c:dPt>
          <c:dPt>
            <c:idx val="1"/>
            <c:bubble3D val="0"/>
            <c:spPr>
              <a:solidFill>
                <a:srgbClr val="E52813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6313-4E13-AA87-71FDB7CBED1C}"/>
              </c:ext>
            </c:extLst>
          </c:dPt>
          <c:cat>
            <c:strRef>
              <c:f>'2022'!$A$2:$A$3</c:f>
              <c:strCache>
                <c:ptCount val="2"/>
                <c:pt idx="0">
                  <c:v>КБ</c:v>
                </c:pt>
                <c:pt idx="1">
                  <c:v>СМБ</c:v>
                </c:pt>
              </c:strCache>
            </c:strRef>
          </c:cat>
          <c:val>
            <c:numRef>
              <c:f>'2022'!$G$2:$G$3</c:f>
              <c:numCache>
                <c:formatCode>_-* #\ ##0_-;\-* #\ ##0_-;_-* "-"??_-;_-@_-</c:formatCode>
                <c:ptCount val="2"/>
                <c:pt idx="0">
                  <c:v>175227</c:v>
                </c:pt>
                <c:pt idx="1">
                  <c:v>94353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6313-4E13-AA87-71FDB7CBE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1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2700">
      <a:noFill/>
    </a:ln>
    <a:effectLst/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671CE-A323-4716-B4D9-29BACD76785F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43C25-415B-4580-9C57-FA11DF2D19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331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2267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861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eneralinvest.ru/analytics/obzor-rinka-produktovogo-riteila-v-rossii-2023.html" TargetMode="Externa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8.sv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chart" Target="../charts/chart3.xml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1B44979-EF38-7BE1-5BEE-316B5AFB6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Рисунок 15">
            <a:extLst>
              <a:ext uri="{FF2B5EF4-FFF2-40B4-BE49-F238E27FC236}">
                <a16:creationId xmlns:a16="http://schemas.microsoft.com/office/drawing/2014/main" id="{34851FEF-9FAD-7C4A-074B-AA2B419FDA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0096"/>
          <a:stretch/>
        </p:blipFill>
        <p:spPr>
          <a:xfrm>
            <a:off x="756995" y="701133"/>
            <a:ext cx="764377" cy="770889"/>
          </a:xfrm>
          <a:prstGeom prst="rect">
            <a:avLst/>
          </a:prstGeom>
        </p:spPr>
      </p:pic>
      <p:cxnSp>
        <p:nvCxnSpPr>
          <p:cNvPr id="3" name="Прямая соединительная линия 9">
            <a:extLst>
              <a:ext uri="{FF2B5EF4-FFF2-40B4-BE49-F238E27FC236}">
                <a16:creationId xmlns:a16="http://schemas.microsoft.com/office/drawing/2014/main" id="{8BCDBEA8-2A0E-DC7F-A1FE-36B29EFE1A96}"/>
              </a:ext>
            </a:extLst>
          </p:cNvPr>
          <p:cNvCxnSpPr>
            <a:cxnSpLocks/>
          </p:cNvCxnSpPr>
          <p:nvPr/>
        </p:nvCxnSpPr>
        <p:spPr>
          <a:xfrm flipV="1">
            <a:off x="-1492888" y="1127879"/>
            <a:ext cx="2553165" cy="2553462"/>
          </a:xfrm>
          <a:prstGeom prst="line">
            <a:avLst/>
          </a:prstGeom>
          <a:ln w="29210">
            <a:solidFill>
              <a:srgbClr val="E52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9">
            <a:extLst>
              <a:ext uri="{FF2B5EF4-FFF2-40B4-BE49-F238E27FC236}">
                <a16:creationId xmlns:a16="http://schemas.microsoft.com/office/drawing/2014/main" id="{59F87518-AC03-C16F-0F10-145D790FB909}"/>
              </a:ext>
            </a:extLst>
          </p:cNvPr>
          <p:cNvCxnSpPr>
            <a:cxnSpLocks/>
          </p:cNvCxnSpPr>
          <p:nvPr/>
        </p:nvCxnSpPr>
        <p:spPr>
          <a:xfrm flipV="1">
            <a:off x="1170808" y="-1387365"/>
            <a:ext cx="2396357" cy="2396358"/>
          </a:xfrm>
          <a:prstGeom prst="line">
            <a:avLst/>
          </a:prstGeom>
          <a:ln w="29210">
            <a:solidFill>
              <a:srgbClr val="E52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6E044791-C4D5-996A-D330-ADD49A5F7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47990" y="953234"/>
            <a:ext cx="2558925" cy="2229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E89939-3119-B483-5788-CEE93252657F}"/>
              </a:ext>
            </a:extLst>
          </p:cNvPr>
          <p:cNvSpPr txBox="1"/>
          <p:nvPr/>
        </p:nvSpPr>
        <p:spPr>
          <a:xfrm>
            <a:off x="1434661" y="2563518"/>
            <a:ext cx="58908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E32612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Специфика запуска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32612"/>
              </a:solidFill>
              <a:effectLst/>
              <a:uLnTx/>
              <a:uFillTx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новых брендов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FMCG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D2BE46-B78B-EC22-F1DF-10AC79B7D2B4}"/>
              </a:ext>
            </a:extLst>
          </p:cNvPr>
          <p:cNvSpPr txBox="1"/>
          <p:nvPr/>
        </p:nvSpPr>
        <p:spPr>
          <a:xfrm>
            <a:off x="1474076" y="5700310"/>
            <a:ext cx="181766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Декабрь 2023 </a:t>
            </a:r>
          </a:p>
        </p:txBody>
      </p:sp>
    </p:spTree>
    <p:extLst>
      <p:ext uri="{BB962C8B-B14F-4D97-AF65-F5344CB8AC3E}">
        <p14:creationId xmlns:p14="http://schemas.microsoft.com/office/powerpoint/2010/main" val="780563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C0E5C4-8F9A-8677-1CCB-894188CC77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11"/>
          <a:stretch/>
        </p:blipFill>
        <p:spPr>
          <a:xfrm>
            <a:off x="0" y="0"/>
            <a:ext cx="5814060" cy="6858000"/>
          </a:xfrm>
          <a:prstGeom prst="rect">
            <a:avLst/>
          </a:prstGeom>
        </p:spPr>
      </p:pic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38EA5200-ECEE-9BB5-06BB-50DEBE76FA8F}"/>
              </a:ext>
            </a:extLst>
          </p:cNvPr>
          <p:cNvSpPr txBox="1">
            <a:spLocks/>
          </p:cNvSpPr>
          <p:nvPr/>
        </p:nvSpPr>
        <p:spPr>
          <a:xfrm>
            <a:off x="11338561" y="438315"/>
            <a:ext cx="484658" cy="2844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sz="1100" b="0" i="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5548DE-388B-48FE-B170-5C5A148BAF1D}" type="slidenum">
              <a:rPr lang="ru-RU" smtClean="0">
                <a:latin typeface="Montserrat" panose="00000500000000000000" pitchFamily="2" charset="0"/>
              </a:rPr>
              <a:pPr/>
              <a:t>10</a:t>
            </a:fld>
            <a:endParaRPr lang="ru-RU" dirty="0">
              <a:latin typeface="Montserrat" panose="00000500000000000000" pitchFamily="2" charset="0"/>
            </a:endParaRPr>
          </a:p>
        </p:txBody>
      </p:sp>
      <p:pic>
        <p:nvPicPr>
          <p:cNvPr id="13" name="Рисунок 6">
            <a:extLst>
              <a:ext uri="{FF2B5EF4-FFF2-40B4-BE49-F238E27FC236}">
                <a16:creationId xmlns:a16="http://schemas.microsoft.com/office/drawing/2014/main" id="{DF96415B-4BEA-EF9E-46BE-ACFBEEBDB84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46967" y="575985"/>
            <a:ext cx="360000" cy="227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C5F18B7-C3DD-7B66-F5AE-8887ED2F90CC}"/>
              </a:ext>
            </a:extLst>
          </p:cNvPr>
          <p:cNvSpPr txBox="1"/>
          <p:nvPr/>
        </p:nvSpPr>
        <p:spPr>
          <a:xfrm>
            <a:off x="647578" y="1908591"/>
            <a:ext cx="46864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Создание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продвижение бренда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и продукта –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E52813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это мы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52813"/>
              </a:solidFill>
              <a:effectLst/>
              <a:uLnTx/>
              <a:uFillTx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907D73-386F-5744-6154-CA0D5118A35B}"/>
              </a:ext>
            </a:extLst>
          </p:cNvPr>
          <p:cNvSpPr txBox="1"/>
          <p:nvPr/>
        </p:nvSpPr>
        <p:spPr>
          <a:xfrm>
            <a:off x="8115300" y="1808485"/>
            <a:ext cx="313644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Наша группа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—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это большая корпорация с мощной накопленной экспертизой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AA8484-C890-D125-D661-95F81BF339E4}"/>
              </a:ext>
            </a:extLst>
          </p:cNvPr>
          <p:cNvSpPr txBox="1"/>
          <p:nvPr/>
        </p:nvSpPr>
        <p:spPr>
          <a:xfrm>
            <a:off x="8115300" y="3324871"/>
            <a:ext cx="313644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Мы хотим помочь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новым продуктам и брендам войти</a:t>
            </a:r>
            <a:r>
              <a:rPr lang="ru-RU" sz="1600" dirty="0">
                <a:solidFill>
                  <a:prstClr val="black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на рынок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961363-E8D5-CCD6-2974-459B7514B08E}"/>
              </a:ext>
            </a:extLst>
          </p:cNvPr>
          <p:cNvSpPr txBox="1"/>
          <p:nvPr/>
        </p:nvSpPr>
        <p:spPr>
          <a:xfrm>
            <a:off x="7864756" y="4345194"/>
            <a:ext cx="3386987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Inter" panose="02000503000000020004" pitchFamily="2" charset="0"/>
              <a:buChar char="―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Стратегия и низкие цены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на размещение рекламы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Inter" panose="02000503000000020004" pitchFamily="2" charset="0"/>
              <a:buChar char="―"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Inter" panose="02000503000000020004" pitchFamily="2" charset="0"/>
              <a:buChar char="―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Даже Е-ком через агентство покупать дешевле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и проще,  плюс еще стратегия и инсайты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920277-3BD6-9A30-F6D9-6F9DD08F3C36}"/>
              </a:ext>
            </a:extLst>
          </p:cNvPr>
          <p:cNvSpPr txBox="1"/>
          <p:nvPr/>
        </p:nvSpPr>
        <p:spPr>
          <a:xfrm>
            <a:off x="6306368" y="1647998"/>
            <a:ext cx="17063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D9D9D9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01.</a:t>
            </a:r>
            <a:endParaRPr lang="ru-RU" sz="7000" b="1" dirty="0">
              <a:solidFill>
                <a:srgbClr val="D9D9D9"/>
              </a:solidFill>
              <a:latin typeface="Montserrat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B7DE67-91B0-5DA9-BD28-77F2D5C37AA7}"/>
              </a:ext>
            </a:extLst>
          </p:cNvPr>
          <p:cNvSpPr txBox="1"/>
          <p:nvPr/>
        </p:nvSpPr>
        <p:spPr>
          <a:xfrm>
            <a:off x="6306368" y="3144512"/>
            <a:ext cx="17063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D9D9D9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02.</a:t>
            </a:r>
            <a:endParaRPr lang="ru-RU" sz="7000" b="1" dirty="0">
              <a:solidFill>
                <a:srgbClr val="D9D9D9"/>
              </a:solidFill>
              <a:latin typeface="Montserrat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Текст 12">
            <a:extLst>
              <a:ext uri="{FF2B5EF4-FFF2-40B4-BE49-F238E27FC236}">
                <a16:creationId xmlns:a16="http://schemas.microsoft.com/office/drawing/2014/main" id="{6BCABE1E-3D6D-4164-81E3-95B558F97DB2}"/>
              </a:ext>
            </a:extLst>
          </p:cNvPr>
          <p:cNvSpPr txBox="1">
            <a:spLocks/>
          </p:cNvSpPr>
          <p:nvPr/>
        </p:nvSpPr>
        <p:spPr>
          <a:xfrm>
            <a:off x="3342816" y="4861436"/>
            <a:ext cx="2522016" cy="28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ontserrat" panose="00000500000000000000" pitchFamily="2" charset="0"/>
                <a:ea typeface="Open Sans" panose="020B0606030504020204" pitchFamily="34" charset="0"/>
              </a:rPr>
              <a:t>Media Instinct Group</a:t>
            </a:r>
          </a:p>
        </p:txBody>
      </p:sp>
      <p:sp>
        <p:nvSpPr>
          <p:cNvPr id="21" name="Полилиния 13">
            <a:extLst>
              <a:ext uri="{FF2B5EF4-FFF2-40B4-BE49-F238E27FC236}">
                <a16:creationId xmlns:a16="http://schemas.microsoft.com/office/drawing/2014/main" id="{66ED65FA-ECDB-4D84-99E2-631863FF5243}"/>
              </a:ext>
            </a:extLst>
          </p:cNvPr>
          <p:cNvSpPr/>
          <p:nvPr/>
        </p:nvSpPr>
        <p:spPr>
          <a:xfrm>
            <a:off x="1987099" y="4756840"/>
            <a:ext cx="1295155" cy="505145"/>
          </a:xfrm>
          <a:custGeom>
            <a:avLst/>
            <a:gdLst>
              <a:gd name="connsiteX0" fmla="*/ 1028693 w 1295155"/>
              <a:gd name="connsiteY0" fmla="*/ 0 h 505145"/>
              <a:gd name="connsiteX1" fmla="*/ 1051530 w 1295155"/>
              <a:gd name="connsiteY1" fmla="*/ 0 h 505145"/>
              <a:gd name="connsiteX2" fmla="*/ 1051530 w 1295155"/>
              <a:gd name="connsiteY2" fmla="*/ 241221 h 505145"/>
              <a:gd name="connsiteX3" fmla="*/ 1295155 w 1295155"/>
              <a:gd name="connsiteY3" fmla="*/ 241221 h 505145"/>
              <a:gd name="connsiteX4" fmla="*/ 1295155 w 1295155"/>
              <a:gd name="connsiteY4" fmla="*/ 263840 h 505145"/>
              <a:gd name="connsiteX5" fmla="*/ 1067720 w 1295155"/>
              <a:gd name="connsiteY5" fmla="*/ 263840 h 505145"/>
              <a:gd name="connsiteX6" fmla="*/ 1184292 w 1295155"/>
              <a:gd name="connsiteY6" fmla="*/ 379386 h 505145"/>
              <a:gd name="connsiteX7" fmla="*/ 1224854 w 1295155"/>
              <a:gd name="connsiteY7" fmla="*/ 419562 h 505145"/>
              <a:gd name="connsiteX8" fmla="*/ 1208748 w 1295155"/>
              <a:gd name="connsiteY8" fmla="*/ 435514 h 505145"/>
              <a:gd name="connsiteX9" fmla="*/ 1168187 w 1295155"/>
              <a:gd name="connsiteY9" fmla="*/ 395338 h 505145"/>
              <a:gd name="connsiteX10" fmla="*/ 1051530 w 1295155"/>
              <a:gd name="connsiteY10" fmla="*/ 279877 h 505145"/>
              <a:gd name="connsiteX11" fmla="*/ 1051530 w 1295155"/>
              <a:gd name="connsiteY11" fmla="*/ 505145 h 505145"/>
              <a:gd name="connsiteX12" fmla="*/ 1028693 w 1295155"/>
              <a:gd name="connsiteY12" fmla="*/ 505145 h 505145"/>
              <a:gd name="connsiteX13" fmla="*/ 1028693 w 1295155"/>
              <a:gd name="connsiteY13" fmla="*/ 263840 h 505145"/>
              <a:gd name="connsiteX14" fmla="*/ 877354 w 1295155"/>
              <a:gd name="connsiteY14" fmla="*/ 263840 h 505145"/>
              <a:gd name="connsiteX15" fmla="*/ 785153 w 1295155"/>
              <a:gd name="connsiteY15" fmla="*/ 263840 h 505145"/>
              <a:gd name="connsiteX16" fmla="*/ 0 w 1295155"/>
              <a:gd name="connsiteY16" fmla="*/ 263840 h 505145"/>
              <a:gd name="connsiteX17" fmla="*/ 0 w 1295155"/>
              <a:gd name="connsiteY17" fmla="*/ 241221 h 505145"/>
              <a:gd name="connsiteX18" fmla="*/ 785153 w 1295155"/>
              <a:gd name="connsiteY18" fmla="*/ 241221 h 505145"/>
              <a:gd name="connsiteX19" fmla="*/ 877354 w 1295155"/>
              <a:gd name="connsiteY19" fmla="*/ 241221 h 505145"/>
              <a:gd name="connsiteX20" fmla="*/ 1012587 w 1295155"/>
              <a:gd name="connsiteY20" fmla="*/ 241221 h 505145"/>
              <a:gd name="connsiteX21" fmla="*/ 895930 w 1295155"/>
              <a:gd name="connsiteY21" fmla="*/ 125759 h 505145"/>
              <a:gd name="connsiteX22" fmla="*/ 850597 w 1295155"/>
              <a:gd name="connsiteY22" fmla="*/ 80857 h 505145"/>
              <a:gd name="connsiteX23" fmla="*/ 866787 w 1295155"/>
              <a:gd name="connsiteY23" fmla="*/ 64821 h 505145"/>
              <a:gd name="connsiteX24" fmla="*/ 912121 w 1295155"/>
              <a:gd name="connsiteY24" fmla="*/ 109722 h 505145"/>
              <a:gd name="connsiteX25" fmla="*/ 1028693 w 1295155"/>
              <a:gd name="connsiteY25" fmla="*/ 225269 h 50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95155" h="505145">
                <a:moveTo>
                  <a:pt x="1028693" y="0"/>
                </a:moveTo>
                <a:lnTo>
                  <a:pt x="1051530" y="0"/>
                </a:lnTo>
                <a:lnTo>
                  <a:pt x="1051530" y="241221"/>
                </a:lnTo>
                <a:lnTo>
                  <a:pt x="1295155" y="241221"/>
                </a:lnTo>
                <a:lnTo>
                  <a:pt x="1295155" y="263840"/>
                </a:lnTo>
                <a:lnTo>
                  <a:pt x="1067720" y="263840"/>
                </a:lnTo>
                <a:lnTo>
                  <a:pt x="1184292" y="379386"/>
                </a:lnTo>
                <a:lnTo>
                  <a:pt x="1224854" y="419562"/>
                </a:lnTo>
                <a:lnTo>
                  <a:pt x="1208748" y="435514"/>
                </a:lnTo>
                <a:lnTo>
                  <a:pt x="1168187" y="395338"/>
                </a:lnTo>
                <a:lnTo>
                  <a:pt x="1051530" y="279877"/>
                </a:lnTo>
                <a:lnTo>
                  <a:pt x="1051530" y="505145"/>
                </a:lnTo>
                <a:lnTo>
                  <a:pt x="1028693" y="505145"/>
                </a:lnTo>
                <a:lnTo>
                  <a:pt x="1028693" y="263840"/>
                </a:lnTo>
                <a:lnTo>
                  <a:pt x="877354" y="263840"/>
                </a:lnTo>
                <a:lnTo>
                  <a:pt x="785153" y="263840"/>
                </a:lnTo>
                <a:lnTo>
                  <a:pt x="0" y="263840"/>
                </a:lnTo>
                <a:lnTo>
                  <a:pt x="0" y="241221"/>
                </a:lnTo>
                <a:lnTo>
                  <a:pt x="785153" y="241221"/>
                </a:lnTo>
                <a:lnTo>
                  <a:pt x="877354" y="241221"/>
                </a:lnTo>
                <a:lnTo>
                  <a:pt x="1012587" y="241221"/>
                </a:lnTo>
                <a:lnTo>
                  <a:pt x="895930" y="125759"/>
                </a:lnTo>
                <a:lnTo>
                  <a:pt x="850597" y="80857"/>
                </a:lnTo>
                <a:lnTo>
                  <a:pt x="866787" y="64821"/>
                </a:lnTo>
                <a:lnTo>
                  <a:pt x="912121" y="109722"/>
                </a:lnTo>
                <a:lnTo>
                  <a:pt x="1028693" y="225269"/>
                </a:lnTo>
                <a:close/>
              </a:path>
            </a:pathLst>
          </a:custGeom>
          <a:solidFill>
            <a:srgbClr val="000000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23" name="Рисунок 9">
            <a:extLst>
              <a:ext uri="{FF2B5EF4-FFF2-40B4-BE49-F238E27FC236}">
                <a16:creationId xmlns:a16="http://schemas.microsoft.com/office/drawing/2014/main" id="{BA46761B-B90E-4D96-9884-FA9D4FD33AB0}"/>
              </a:ext>
            </a:extLst>
          </p:cNvPr>
          <p:cNvSpPr/>
          <p:nvPr/>
        </p:nvSpPr>
        <p:spPr>
          <a:xfrm rot="18889200">
            <a:off x="2690055" y="5164355"/>
            <a:ext cx="340938" cy="22619"/>
          </a:xfrm>
          <a:custGeom>
            <a:avLst/>
            <a:gdLst>
              <a:gd name="connsiteX0" fmla="*/ 0 w 340938"/>
              <a:gd name="connsiteY0" fmla="*/ 0 h 22619"/>
              <a:gd name="connsiteX1" fmla="*/ 340939 w 340938"/>
              <a:gd name="connsiteY1" fmla="*/ 0 h 22619"/>
              <a:gd name="connsiteX2" fmla="*/ 340939 w 340938"/>
              <a:gd name="connsiteY2" fmla="*/ 22620 h 22619"/>
              <a:gd name="connsiteX3" fmla="*/ 0 w 340938"/>
              <a:gd name="connsiteY3" fmla="*/ 22620 h 2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38" h="22619">
                <a:moveTo>
                  <a:pt x="0" y="0"/>
                </a:moveTo>
                <a:lnTo>
                  <a:pt x="340939" y="0"/>
                </a:lnTo>
                <a:lnTo>
                  <a:pt x="340939" y="22620"/>
                </a:lnTo>
                <a:lnTo>
                  <a:pt x="0" y="22620"/>
                </a:lnTo>
                <a:close/>
              </a:path>
            </a:pathLst>
          </a:custGeom>
          <a:solidFill>
            <a:srgbClr val="E32612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24" name="Рисунок 9">
            <a:extLst>
              <a:ext uri="{FF2B5EF4-FFF2-40B4-BE49-F238E27FC236}">
                <a16:creationId xmlns:a16="http://schemas.microsoft.com/office/drawing/2014/main" id="{C3E116A6-94DE-41B9-A66A-C5DF14561CAA}"/>
              </a:ext>
            </a:extLst>
          </p:cNvPr>
          <p:cNvSpPr/>
          <p:nvPr/>
        </p:nvSpPr>
        <p:spPr>
          <a:xfrm>
            <a:off x="3063254" y="4715062"/>
            <a:ext cx="259304" cy="257763"/>
          </a:xfrm>
          <a:custGeom>
            <a:avLst/>
            <a:gdLst>
              <a:gd name="connsiteX0" fmla="*/ 243199 w 259304"/>
              <a:gd name="connsiteY0" fmla="*/ 0 h 257763"/>
              <a:gd name="connsiteX1" fmla="*/ 0 w 259304"/>
              <a:gd name="connsiteY1" fmla="*/ 241811 h 257763"/>
              <a:gd name="connsiteX2" fmla="*/ 16191 w 259304"/>
              <a:gd name="connsiteY2" fmla="*/ 257763 h 257763"/>
              <a:gd name="connsiteX3" fmla="*/ 259304 w 259304"/>
              <a:gd name="connsiteY3" fmla="*/ 15952 h 257763"/>
              <a:gd name="connsiteX4" fmla="*/ 243199 w 259304"/>
              <a:gd name="connsiteY4" fmla="*/ 0 h 257763"/>
              <a:gd name="connsiteX5" fmla="*/ 243199 w 259304"/>
              <a:gd name="connsiteY5" fmla="*/ 0 h 25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304" h="257763">
                <a:moveTo>
                  <a:pt x="243199" y="0"/>
                </a:moveTo>
                <a:lnTo>
                  <a:pt x="0" y="241811"/>
                </a:lnTo>
                <a:lnTo>
                  <a:pt x="16191" y="257763"/>
                </a:lnTo>
                <a:lnTo>
                  <a:pt x="259304" y="15952"/>
                </a:lnTo>
                <a:lnTo>
                  <a:pt x="243199" y="0"/>
                </a:lnTo>
                <a:lnTo>
                  <a:pt x="243199" y="0"/>
                </a:lnTo>
                <a:close/>
              </a:path>
            </a:pathLst>
          </a:custGeom>
          <a:solidFill>
            <a:srgbClr val="E32612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solidFill>
                <a:srgbClr val="E32612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306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7">
            <a:extLst>
              <a:ext uri="{FF2B5EF4-FFF2-40B4-BE49-F238E27FC236}">
                <a16:creationId xmlns:a16="http://schemas.microsoft.com/office/drawing/2014/main" id="{1862AFD3-8890-4C43-B985-D2E517A327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" b="-1"/>
          <a:stretch/>
        </p:blipFill>
        <p:spPr>
          <a:xfrm>
            <a:off x="0" y="0"/>
            <a:ext cx="4822853" cy="6858000"/>
          </a:xfrm>
          <a:prstGeom prst="rect">
            <a:avLst/>
          </a:prstGeom>
        </p:spPr>
      </p:pic>
      <p:sp>
        <p:nvSpPr>
          <p:cNvPr id="7" name="Текст 12">
            <a:extLst>
              <a:ext uri="{FF2B5EF4-FFF2-40B4-BE49-F238E27FC236}">
                <a16:creationId xmlns:a16="http://schemas.microsoft.com/office/drawing/2014/main" id="{B29B1E8F-0540-94B5-D96C-A5266F88F17A}"/>
              </a:ext>
            </a:extLst>
          </p:cNvPr>
          <p:cNvSpPr txBox="1">
            <a:spLocks/>
          </p:cNvSpPr>
          <p:nvPr/>
        </p:nvSpPr>
        <p:spPr>
          <a:xfrm>
            <a:off x="1355717" y="438315"/>
            <a:ext cx="2522016" cy="28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</a:rPr>
              <a:t>Media Instinct Group</a:t>
            </a:r>
          </a:p>
        </p:txBody>
      </p:sp>
      <p:sp>
        <p:nvSpPr>
          <p:cNvPr id="9" name="Полилиния 13">
            <a:extLst>
              <a:ext uri="{FF2B5EF4-FFF2-40B4-BE49-F238E27FC236}">
                <a16:creationId xmlns:a16="http://schemas.microsoft.com/office/drawing/2014/main" id="{12F4C906-6A50-E765-9950-D70E936E42D4}"/>
              </a:ext>
            </a:extLst>
          </p:cNvPr>
          <p:cNvSpPr/>
          <p:nvPr/>
        </p:nvSpPr>
        <p:spPr>
          <a:xfrm>
            <a:off x="0" y="333719"/>
            <a:ext cx="1295155" cy="505145"/>
          </a:xfrm>
          <a:custGeom>
            <a:avLst/>
            <a:gdLst>
              <a:gd name="connsiteX0" fmla="*/ 1028693 w 1295155"/>
              <a:gd name="connsiteY0" fmla="*/ 0 h 505145"/>
              <a:gd name="connsiteX1" fmla="*/ 1051530 w 1295155"/>
              <a:gd name="connsiteY1" fmla="*/ 0 h 505145"/>
              <a:gd name="connsiteX2" fmla="*/ 1051530 w 1295155"/>
              <a:gd name="connsiteY2" fmla="*/ 241221 h 505145"/>
              <a:gd name="connsiteX3" fmla="*/ 1295155 w 1295155"/>
              <a:gd name="connsiteY3" fmla="*/ 241221 h 505145"/>
              <a:gd name="connsiteX4" fmla="*/ 1295155 w 1295155"/>
              <a:gd name="connsiteY4" fmla="*/ 263840 h 505145"/>
              <a:gd name="connsiteX5" fmla="*/ 1067720 w 1295155"/>
              <a:gd name="connsiteY5" fmla="*/ 263840 h 505145"/>
              <a:gd name="connsiteX6" fmla="*/ 1184292 w 1295155"/>
              <a:gd name="connsiteY6" fmla="*/ 379386 h 505145"/>
              <a:gd name="connsiteX7" fmla="*/ 1224854 w 1295155"/>
              <a:gd name="connsiteY7" fmla="*/ 419562 h 505145"/>
              <a:gd name="connsiteX8" fmla="*/ 1208748 w 1295155"/>
              <a:gd name="connsiteY8" fmla="*/ 435514 h 505145"/>
              <a:gd name="connsiteX9" fmla="*/ 1168187 w 1295155"/>
              <a:gd name="connsiteY9" fmla="*/ 395338 h 505145"/>
              <a:gd name="connsiteX10" fmla="*/ 1051530 w 1295155"/>
              <a:gd name="connsiteY10" fmla="*/ 279877 h 505145"/>
              <a:gd name="connsiteX11" fmla="*/ 1051530 w 1295155"/>
              <a:gd name="connsiteY11" fmla="*/ 505145 h 505145"/>
              <a:gd name="connsiteX12" fmla="*/ 1028693 w 1295155"/>
              <a:gd name="connsiteY12" fmla="*/ 505145 h 505145"/>
              <a:gd name="connsiteX13" fmla="*/ 1028693 w 1295155"/>
              <a:gd name="connsiteY13" fmla="*/ 263840 h 505145"/>
              <a:gd name="connsiteX14" fmla="*/ 877354 w 1295155"/>
              <a:gd name="connsiteY14" fmla="*/ 263840 h 505145"/>
              <a:gd name="connsiteX15" fmla="*/ 785153 w 1295155"/>
              <a:gd name="connsiteY15" fmla="*/ 263840 h 505145"/>
              <a:gd name="connsiteX16" fmla="*/ 0 w 1295155"/>
              <a:gd name="connsiteY16" fmla="*/ 263840 h 505145"/>
              <a:gd name="connsiteX17" fmla="*/ 0 w 1295155"/>
              <a:gd name="connsiteY17" fmla="*/ 241221 h 505145"/>
              <a:gd name="connsiteX18" fmla="*/ 785153 w 1295155"/>
              <a:gd name="connsiteY18" fmla="*/ 241221 h 505145"/>
              <a:gd name="connsiteX19" fmla="*/ 877354 w 1295155"/>
              <a:gd name="connsiteY19" fmla="*/ 241221 h 505145"/>
              <a:gd name="connsiteX20" fmla="*/ 1012587 w 1295155"/>
              <a:gd name="connsiteY20" fmla="*/ 241221 h 505145"/>
              <a:gd name="connsiteX21" fmla="*/ 895930 w 1295155"/>
              <a:gd name="connsiteY21" fmla="*/ 125759 h 505145"/>
              <a:gd name="connsiteX22" fmla="*/ 850597 w 1295155"/>
              <a:gd name="connsiteY22" fmla="*/ 80857 h 505145"/>
              <a:gd name="connsiteX23" fmla="*/ 866787 w 1295155"/>
              <a:gd name="connsiteY23" fmla="*/ 64821 h 505145"/>
              <a:gd name="connsiteX24" fmla="*/ 912121 w 1295155"/>
              <a:gd name="connsiteY24" fmla="*/ 109722 h 505145"/>
              <a:gd name="connsiteX25" fmla="*/ 1028693 w 1295155"/>
              <a:gd name="connsiteY25" fmla="*/ 225269 h 50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95155" h="505145">
                <a:moveTo>
                  <a:pt x="1028693" y="0"/>
                </a:moveTo>
                <a:lnTo>
                  <a:pt x="1051530" y="0"/>
                </a:lnTo>
                <a:lnTo>
                  <a:pt x="1051530" y="241221"/>
                </a:lnTo>
                <a:lnTo>
                  <a:pt x="1295155" y="241221"/>
                </a:lnTo>
                <a:lnTo>
                  <a:pt x="1295155" y="263840"/>
                </a:lnTo>
                <a:lnTo>
                  <a:pt x="1067720" y="263840"/>
                </a:lnTo>
                <a:lnTo>
                  <a:pt x="1184292" y="379386"/>
                </a:lnTo>
                <a:lnTo>
                  <a:pt x="1224854" y="419562"/>
                </a:lnTo>
                <a:lnTo>
                  <a:pt x="1208748" y="435514"/>
                </a:lnTo>
                <a:lnTo>
                  <a:pt x="1168187" y="395338"/>
                </a:lnTo>
                <a:lnTo>
                  <a:pt x="1051530" y="279877"/>
                </a:lnTo>
                <a:lnTo>
                  <a:pt x="1051530" y="505145"/>
                </a:lnTo>
                <a:lnTo>
                  <a:pt x="1028693" y="505145"/>
                </a:lnTo>
                <a:lnTo>
                  <a:pt x="1028693" y="263840"/>
                </a:lnTo>
                <a:lnTo>
                  <a:pt x="877354" y="263840"/>
                </a:lnTo>
                <a:lnTo>
                  <a:pt x="785153" y="263840"/>
                </a:lnTo>
                <a:lnTo>
                  <a:pt x="0" y="263840"/>
                </a:lnTo>
                <a:lnTo>
                  <a:pt x="0" y="241221"/>
                </a:lnTo>
                <a:lnTo>
                  <a:pt x="785153" y="241221"/>
                </a:lnTo>
                <a:lnTo>
                  <a:pt x="877354" y="241221"/>
                </a:lnTo>
                <a:lnTo>
                  <a:pt x="1012587" y="241221"/>
                </a:lnTo>
                <a:lnTo>
                  <a:pt x="895930" y="125759"/>
                </a:lnTo>
                <a:lnTo>
                  <a:pt x="850597" y="80857"/>
                </a:lnTo>
                <a:lnTo>
                  <a:pt x="866787" y="64821"/>
                </a:lnTo>
                <a:lnTo>
                  <a:pt x="912121" y="109722"/>
                </a:lnTo>
                <a:lnTo>
                  <a:pt x="1028693" y="225269"/>
                </a:lnTo>
                <a:close/>
              </a:path>
            </a:pathLst>
          </a:custGeom>
          <a:solidFill>
            <a:schemeClr val="bg1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F7F0857B-7A09-3159-BC41-B48F506D07D8}"/>
              </a:ext>
            </a:extLst>
          </p:cNvPr>
          <p:cNvSpPr/>
          <p:nvPr/>
        </p:nvSpPr>
        <p:spPr>
          <a:xfrm rot="18889200">
            <a:off x="702956" y="741234"/>
            <a:ext cx="340938" cy="22619"/>
          </a:xfrm>
          <a:custGeom>
            <a:avLst/>
            <a:gdLst>
              <a:gd name="connsiteX0" fmla="*/ 0 w 340938"/>
              <a:gd name="connsiteY0" fmla="*/ 0 h 22619"/>
              <a:gd name="connsiteX1" fmla="*/ 340939 w 340938"/>
              <a:gd name="connsiteY1" fmla="*/ 0 h 22619"/>
              <a:gd name="connsiteX2" fmla="*/ 340939 w 340938"/>
              <a:gd name="connsiteY2" fmla="*/ 22620 h 22619"/>
              <a:gd name="connsiteX3" fmla="*/ 0 w 340938"/>
              <a:gd name="connsiteY3" fmla="*/ 22620 h 2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38" h="22619">
                <a:moveTo>
                  <a:pt x="0" y="0"/>
                </a:moveTo>
                <a:lnTo>
                  <a:pt x="340939" y="0"/>
                </a:lnTo>
                <a:lnTo>
                  <a:pt x="340939" y="22620"/>
                </a:lnTo>
                <a:lnTo>
                  <a:pt x="0" y="22620"/>
                </a:lnTo>
                <a:close/>
              </a:path>
            </a:pathLst>
          </a:custGeom>
          <a:solidFill>
            <a:srgbClr val="E32612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1163C0C7-646F-9CA1-9A4A-A6DEB47CC73C}"/>
              </a:ext>
            </a:extLst>
          </p:cNvPr>
          <p:cNvSpPr/>
          <p:nvPr/>
        </p:nvSpPr>
        <p:spPr>
          <a:xfrm>
            <a:off x="1076155" y="291941"/>
            <a:ext cx="259304" cy="257763"/>
          </a:xfrm>
          <a:custGeom>
            <a:avLst/>
            <a:gdLst>
              <a:gd name="connsiteX0" fmla="*/ 243199 w 259304"/>
              <a:gd name="connsiteY0" fmla="*/ 0 h 257763"/>
              <a:gd name="connsiteX1" fmla="*/ 0 w 259304"/>
              <a:gd name="connsiteY1" fmla="*/ 241811 h 257763"/>
              <a:gd name="connsiteX2" fmla="*/ 16191 w 259304"/>
              <a:gd name="connsiteY2" fmla="*/ 257763 h 257763"/>
              <a:gd name="connsiteX3" fmla="*/ 259304 w 259304"/>
              <a:gd name="connsiteY3" fmla="*/ 15952 h 257763"/>
              <a:gd name="connsiteX4" fmla="*/ 243199 w 259304"/>
              <a:gd name="connsiteY4" fmla="*/ 0 h 257763"/>
              <a:gd name="connsiteX5" fmla="*/ 243199 w 259304"/>
              <a:gd name="connsiteY5" fmla="*/ 0 h 25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304" h="257763">
                <a:moveTo>
                  <a:pt x="243199" y="0"/>
                </a:moveTo>
                <a:lnTo>
                  <a:pt x="0" y="241811"/>
                </a:lnTo>
                <a:lnTo>
                  <a:pt x="16191" y="257763"/>
                </a:lnTo>
                <a:lnTo>
                  <a:pt x="259304" y="15952"/>
                </a:lnTo>
                <a:lnTo>
                  <a:pt x="243199" y="0"/>
                </a:lnTo>
                <a:lnTo>
                  <a:pt x="243199" y="0"/>
                </a:lnTo>
                <a:close/>
              </a:path>
            </a:pathLst>
          </a:custGeom>
          <a:solidFill>
            <a:srgbClr val="E32612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solidFill>
                <a:srgbClr val="E32612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38EA5200-ECEE-9BB5-06BB-50DEBE76FA8F}"/>
              </a:ext>
            </a:extLst>
          </p:cNvPr>
          <p:cNvSpPr txBox="1">
            <a:spLocks/>
          </p:cNvSpPr>
          <p:nvPr/>
        </p:nvSpPr>
        <p:spPr>
          <a:xfrm>
            <a:off x="11338561" y="438315"/>
            <a:ext cx="484658" cy="2844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sz="1100" b="0" i="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5548DE-388B-48FE-B170-5C5A148BAF1D}" type="slidenum">
              <a:rPr lang="ru-RU" smtClean="0">
                <a:latin typeface="Montserrat" panose="00000500000000000000" pitchFamily="2" charset="0"/>
              </a:rPr>
              <a:pPr/>
              <a:t>2</a:t>
            </a:fld>
            <a:endParaRPr lang="ru-RU" dirty="0">
              <a:latin typeface="Montserrat" panose="00000500000000000000" pitchFamily="2" charset="0"/>
            </a:endParaRPr>
          </a:p>
        </p:txBody>
      </p:sp>
      <p:pic>
        <p:nvPicPr>
          <p:cNvPr id="13" name="Рисунок 6">
            <a:extLst>
              <a:ext uri="{FF2B5EF4-FFF2-40B4-BE49-F238E27FC236}">
                <a16:creationId xmlns:a16="http://schemas.microsoft.com/office/drawing/2014/main" id="{DF96415B-4BEA-EF9E-46BE-ACFBEEBDB84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46967" y="575985"/>
            <a:ext cx="360000" cy="227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C5F18B7-C3DD-7B66-F5AE-8887ED2F90CC}"/>
              </a:ext>
            </a:extLst>
          </p:cNvPr>
          <p:cNvSpPr txBox="1"/>
          <p:nvPr/>
        </p:nvSpPr>
        <p:spPr>
          <a:xfrm>
            <a:off x="365799" y="2239019"/>
            <a:ext cx="445705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Для нового бизнес-проекта нужны</a:t>
            </a:r>
            <a:r>
              <a:rPr lang="ru-RU" sz="3600" b="1" dirty="0">
                <a:solidFill>
                  <a:schemeClr val="bg1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7D0CC3-F774-D5AC-9973-55C8A818D5DB}"/>
              </a:ext>
            </a:extLst>
          </p:cNvPr>
          <p:cNvSpPr txBox="1"/>
          <p:nvPr/>
        </p:nvSpPr>
        <p:spPr>
          <a:xfrm>
            <a:off x="5741599" y="1843512"/>
            <a:ext cx="17063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D9D9D9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01.</a:t>
            </a:r>
            <a:endParaRPr lang="ru-RU" sz="7000" b="1" dirty="0">
              <a:solidFill>
                <a:srgbClr val="D9D9D9"/>
              </a:solidFill>
              <a:latin typeface="Montserrat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505A58-123C-ABFE-5E87-4D6B6C7CBB4E}"/>
              </a:ext>
            </a:extLst>
          </p:cNvPr>
          <p:cNvSpPr txBox="1"/>
          <p:nvPr/>
        </p:nvSpPr>
        <p:spPr>
          <a:xfrm>
            <a:off x="5741599" y="2954602"/>
            <a:ext cx="17063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D9D9D9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02.</a:t>
            </a:r>
            <a:endParaRPr lang="ru-RU" sz="7000" b="1" dirty="0">
              <a:solidFill>
                <a:srgbClr val="D9D9D9"/>
              </a:solidFill>
              <a:latin typeface="Montserrat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1EC0BB-BEE7-9420-6BEB-D3E7522A1FF1}"/>
              </a:ext>
            </a:extLst>
          </p:cNvPr>
          <p:cNvSpPr txBox="1"/>
          <p:nvPr/>
        </p:nvSpPr>
        <p:spPr>
          <a:xfrm>
            <a:off x="5741599" y="4230870"/>
            <a:ext cx="17063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D9D9D9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03.</a:t>
            </a:r>
            <a:endParaRPr lang="ru-RU" sz="7000" b="1" dirty="0">
              <a:solidFill>
                <a:srgbClr val="D9D9D9"/>
              </a:solidFill>
              <a:latin typeface="Montserrat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907D73-386F-5744-6154-CA0D5118A35B}"/>
              </a:ext>
            </a:extLst>
          </p:cNvPr>
          <p:cNvSpPr txBox="1"/>
          <p:nvPr/>
        </p:nvSpPr>
        <p:spPr>
          <a:xfrm>
            <a:off x="7447934" y="1984324"/>
            <a:ext cx="3386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kern="0" dirty="0">
                <a:solidFill>
                  <a:srgbClr val="E52813"/>
                </a:solidFill>
                <a:latin typeface="Montserrat SemiBold" panose="00000700000000000000" pitchFamily="2" charset="0"/>
                <a:ea typeface="Tahoma"/>
                <a:cs typeface="Tahoma"/>
                <a:sym typeface="Tahoma"/>
              </a:rPr>
              <a:t>Уникальная</a:t>
            </a:r>
          </a:p>
          <a:p>
            <a:r>
              <a:rPr lang="ru-RU" sz="2400" kern="0" dirty="0">
                <a:latin typeface="Montserrat SemiBold" panose="00000700000000000000" pitchFamily="2" charset="0"/>
                <a:ea typeface="Tahoma"/>
                <a:cs typeface="Tahoma"/>
                <a:sym typeface="Tahoma"/>
              </a:rPr>
              <a:t>идея и продукт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3E4C6B-52DC-1EFA-2256-4532E6078553}"/>
              </a:ext>
            </a:extLst>
          </p:cNvPr>
          <p:cNvSpPr txBox="1"/>
          <p:nvPr/>
        </p:nvSpPr>
        <p:spPr>
          <a:xfrm>
            <a:off x="7447935" y="3178456"/>
            <a:ext cx="37179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tabLst/>
              <a:defRPr/>
            </a:pPr>
            <a:r>
              <a:rPr lang="ru-RU" sz="2400" kern="0" dirty="0">
                <a:latin typeface="Montserrat SemiBold" panose="00000700000000000000" pitchFamily="2" charset="0"/>
                <a:ea typeface="Tahoma"/>
                <a:cs typeface="Tahoma"/>
                <a:sym typeface="Tahoma"/>
              </a:rPr>
              <a:t>И чтобы никто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tabLst/>
              <a:defRPr/>
            </a:pPr>
            <a:r>
              <a:rPr lang="ru-RU" sz="2400" kern="0" dirty="0">
                <a:solidFill>
                  <a:srgbClr val="E52813"/>
                </a:solidFill>
                <a:latin typeface="Montserrat SemiBold" panose="00000700000000000000" pitchFamily="2" charset="0"/>
                <a:ea typeface="Tahoma"/>
                <a:cs typeface="Tahoma"/>
                <a:sym typeface="Tahoma"/>
              </a:rPr>
              <a:t>не повторил</a:t>
            </a:r>
            <a:endParaRPr kumimoji="0" lang="ru-RU" sz="2400" i="0" u="none" strike="noStrike" kern="0" cap="none" spc="0" normalizeH="0" baseline="0" noProof="0" dirty="0">
              <a:ln>
                <a:noFill/>
              </a:ln>
              <a:solidFill>
                <a:srgbClr val="E52813"/>
              </a:solidFill>
              <a:effectLst/>
              <a:uLnTx/>
              <a:uFillTx/>
              <a:latin typeface="Montserrat SemiBold" panose="00000700000000000000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4A6971-0651-7261-FD43-7A4FCF977335}"/>
              </a:ext>
            </a:extLst>
          </p:cNvPr>
          <p:cNvSpPr txBox="1"/>
          <p:nvPr/>
        </p:nvSpPr>
        <p:spPr>
          <a:xfrm>
            <a:off x="7447934" y="4175470"/>
            <a:ext cx="417379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tabLst/>
              <a:defRPr/>
            </a:pPr>
            <a:r>
              <a:rPr lang="ru-RU" sz="2400" kern="0" dirty="0">
                <a:latin typeface="Montserrat SemiBold" panose="00000700000000000000" pitchFamily="2" charset="0"/>
                <a:ea typeface="Tahoma"/>
                <a:cs typeface="Tahoma"/>
                <a:sym typeface="Tahoma"/>
              </a:rPr>
              <a:t>Или нужно </a:t>
            </a:r>
            <a:r>
              <a:rPr lang="ru-RU" sz="2400" kern="0" dirty="0">
                <a:solidFill>
                  <a:srgbClr val="E52813"/>
                </a:solidFill>
                <a:latin typeface="Montserrat SemiBold" panose="00000700000000000000" pitchFamily="2" charset="0"/>
                <a:ea typeface="Tahoma"/>
                <a:cs typeface="Tahoma"/>
                <a:sym typeface="Tahoma"/>
              </a:rPr>
              <a:t>преимущество</a:t>
            </a:r>
            <a:r>
              <a:rPr lang="en-US" sz="2400" kern="0" dirty="0">
                <a:solidFill>
                  <a:srgbClr val="E52813"/>
                </a:solidFill>
                <a:latin typeface="Montserrat SemiBold" panose="00000700000000000000" pitchFamily="2" charset="0"/>
                <a:ea typeface="Tahoma"/>
                <a:cs typeface="Tahoma"/>
                <a:sym typeface="Tahoma"/>
              </a:rPr>
              <a:t> </a:t>
            </a:r>
            <a:r>
              <a:rPr lang="ru-RU" sz="2400" kern="0" dirty="0" err="1">
                <a:solidFill>
                  <a:srgbClr val="E52813"/>
                </a:solidFill>
                <a:latin typeface="Montserrat SemiBold" panose="00000700000000000000" pitchFamily="2" charset="0"/>
                <a:ea typeface="Tahoma"/>
                <a:cs typeface="Tahoma"/>
                <a:sym typeface="Tahoma"/>
              </a:rPr>
              <a:t>вдолгую</a:t>
            </a:r>
            <a:endParaRPr lang="ru-RU" sz="2400" kern="0" dirty="0">
              <a:solidFill>
                <a:srgbClr val="E52813"/>
              </a:solidFill>
              <a:latin typeface="Montserrat SemiBold" panose="00000700000000000000" pitchFamily="2" charset="0"/>
              <a:ea typeface="Tahoma"/>
              <a:cs typeface="Tahoma"/>
              <a:sym typeface="Tahoma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tabLst/>
              <a:defRPr/>
            </a:pPr>
            <a:r>
              <a:rPr lang="ru-RU" sz="2400" kern="0" dirty="0">
                <a:latin typeface="Montserrat SemiBold" panose="00000700000000000000" pitchFamily="2" charset="0"/>
                <a:ea typeface="Tahoma"/>
                <a:cs typeface="Tahoma"/>
                <a:sym typeface="Tahoma"/>
              </a:rPr>
              <a:t>перед конкурентами</a:t>
            </a:r>
          </a:p>
        </p:txBody>
      </p:sp>
    </p:spTree>
    <p:extLst>
      <p:ext uri="{BB962C8B-B14F-4D97-AF65-F5344CB8AC3E}">
        <p14:creationId xmlns:p14="http://schemas.microsoft.com/office/powerpoint/2010/main" val="1697815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DD9A1B3B-E181-43D5-B122-EEE125633566}"/>
              </a:ext>
            </a:extLst>
          </p:cNvPr>
          <p:cNvSpPr/>
          <p:nvPr/>
        </p:nvSpPr>
        <p:spPr>
          <a:xfrm>
            <a:off x="6373395" y="-1806179"/>
            <a:ext cx="7401827" cy="71939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C0E5C4-8F9A-8677-1CCB-894188CC77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0443"/>
          <a:stretch/>
        </p:blipFill>
        <p:spPr>
          <a:xfrm>
            <a:off x="0" y="0"/>
            <a:ext cx="4822853" cy="6858000"/>
          </a:xfrm>
          <a:prstGeom prst="rect">
            <a:avLst/>
          </a:prstGeom>
        </p:spPr>
      </p:pic>
      <p:sp>
        <p:nvSpPr>
          <p:cNvPr id="7" name="Текст 12">
            <a:extLst>
              <a:ext uri="{FF2B5EF4-FFF2-40B4-BE49-F238E27FC236}">
                <a16:creationId xmlns:a16="http://schemas.microsoft.com/office/drawing/2014/main" id="{B29B1E8F-0540-94B5-D96C-A5266F88F17A}"/>
              </a:ext>
            </a:extLst>
          </p:cNvPr>
          <p:cNvSpPr txBox="1">
            <a:spLocks/>
          </p:cNvSpPr>
          <p:nvPr/>
        </p:nvSpPr>
        <p:spPr>
          <a:xfrm>
            <a:off x="1355717" y="438315"/>
            <a:ext cx="2522016" cy="28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ontserrat" panose="00000500000000000000" pitchFamily="2" charset="0"/>
                <a:ea typeface="Open Sans" panose="020B0606030504020204" pitchFamily="34" charset="0"/>
              </a:rPr>
              <a:t>Media Instinct Group</a:t>
            </a:r>
          </a:p>
        </p:txBody>
      </p:sp>
      <p:sp>
        <p:nvSpPr>
          <p:cNvPr id="9" name="Полилиния 13">
            <a:extLst>
              <a:ext uri="{FF2B5EF4-FFF2-40B4-BE49-F238E27FC236}">
                <a16:creationId xmlns:a16="http://schemas.microsoft.com/office/drawing/2014/main" id="{12F4C906-6A50-E765-9950-D70E936E42D4}"/>
              </a:ext>
            </a:extLst>
          </p:cNvPr>
          <p:cNvSpPr/>
          <p:nvPr/>
        </p:nvSpPr>
        <p:spPr>
          <a:xfrm>
            <a:off x="0" y="333719"/>
            <a:ext cx="1295155" cy="505145"/>
          </a:xfrm>
          <a:custGeom>
            <a:avLst/>
            <a:gdLst>
              <a:gd name="connsiteX0" fmla="*/ 1028693 w 1295155"/>
              <a:gd name="connsiteY0" fmla="*/ 0 h 505145"/>
              <a:gd name="connsiteX1" fmla="*/ 1051530 w 1295155"/>
              <a:gd name="connsiteY1" fmla="*/ 0 h 505145"/>
              <a:gd name="connsiteX2" fmla="*/ 1051530 w 1295155"/>
              <a:gd name="connsiteY2" fmla="*/ 241221 h 505145"/>
              <a:gd name="connsiteX3" fmla="*/ 1295155 w 1295155"/>
              <a:gd name="connsiteY3" fmla="*/ 241221 h 505145"/>
              <a:gd name="connsiteX4" fmla="*/ 1295155 w 1295155"/>
              <a:gd name="connsiteY4" fmla="*/ 263840 h 505145"/>
              <a:gd name="connsiteX5" fmla="*/ 1067720 w 1295155"/>
              <a:gd name="connsiteY5" fmla="*/ 263840 h 505145"/>
              <a:gd name="connsiteX6" fmla="*/ 1184292 w 1295155"/>
              <a:gd name="connsiteY6" fmla="*/ 379386 h 505145"/>
              <a:gd name="connsiteX7" fmla="*/ 1224854 w 1295155"/>
              <a:gd name="connsiteY7" fmla="*/ 419562 h 505145"/>
              <a:gd name="connsiteX8" fmla="*/ 1208748 w 1295155"/>
              <a:gd name="connsiteY8" fmla="*/ 435514 h 505145"/>
              <a:gd name="connsiteX9" fmla="*/ 1168187 w 1295155"/>
              <a:gd name="connsiteY9" fmla="*/ 395338 h 505145"/>
              <a:gd name="connsiteX10" fmla="*/ 1051530 w 1295155"/>
              <a:gd name="connsiteY10" fmla="*/ 279877 h 505145"/>
              <a:gd name="connsiteX11" fmla="*/ 1051530 w 1295155"/>
              <a:gd name="connsiteY11" fmla="*/ 505145 h 505145"/>
              <a:gd name="connsiteX12" fmla="*/ 1028693 w 1295155"/>
              <a:gd name="connsiteY12" fmla="*/ 505145 h 505145"/>
              <a:gd name="connsiteX13" fmla="*/ 1028693 w 1295155"/>
              <a:gd name="connsiteY13" fmla="*/ 263840 h 505145"/>
              <a:gd name="connsiteX14" fmla="*/ 877354 w 1295155"/>
              <a:gd name="connsiteY14" fmla="*/ 263840 h 505145"/>
              <a:gd name="connsiteX15" fmla="*/ 785153 w 1295155"/>
              <a:gd name="connsiteY15" fmla="*/ 263840 h 505145"/>
              <a:gd name="connsiteX16" fmla="*/ 0 w 1295155"/>
              <a:gd name="connsiteY16" fmla="*/ 263840 h 505145"/>
              <a:gd name="connsiteX17" fmla="*/ 0 w 1295155"/>
              <a:gd name="connsiteY17" fmla="*/ 241221 h 505145"/>
              <a:gd name="connsiteX18" fmla="*/ 785153 w 1295155"/>
              <a:gd name="connsiteY18" fmla="*/ 241221 h 505145"/>
              <a:gd name="connsiteX19" fmla="*/ 877354 w 1295155"/>
              <a:gd name="connsiteY19" fmla="*/ 241221 h 505145"/>
              <a:gd name="connsiteX20" fmla="*/ 1012587 w 1295155"/>
              <a:gd name="connsiteY20" fmla="*/ 241221 h 505145"/>
              <a:gd name="connsiteX21" fmla="*/ 895930 w 1295155"/>
              <a:gd name="connsiteY21" fmla="*/ 125759 h 505145"/>
              <a:gd name="connsiteX22" fmla="*/ 850597 w 1295155"/>
              <a:gd name="connsiteY22" fmla="*/ 80857 h 505145"/>
              <a:gd name="connsiteX23" fmla="*/ 866787 w 1295155"/>
              <a:gd name="connsiteY23" fmla="*/ 64821 h 505145"/>
              <a:gd name="connsiteX24" fmla="*/ 912121 w 1295155"/>
              <a:gd name="connsiteY24" fmla="*/ 109722 h 505145"/>
              <a:gd name="connsiteX25" fmla="*/ 1028693 w 1295155"/>
              <a:gd name="connsiteY25" fmla="*/ 225269 h 50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95155" h="505145">
                <a:moveTo>
                  <a:pt x="1028693" y="0"/>
                </a:moveTo>
                <a:lnTo>
                  <a:pt x="1051530" y="0"/>
                </a:lnTo>
                <a:lnTo>
                  <a:pt x="1051530" y="241221"/>
                </a:lnTo>
                <a:lnTo>
                  <a:pt x="1295155" y="241221"/>
                </a:lnTo>
                <a:lnTo>
                  <a:pt x="1295155" y="263840"/>
                </a:lnTo>
                <a:lnTo>
                  <a:pt x="1067720" y="263840"/>
                </a:lnTo>
                <a:lnTo>
                  <a:pt x="1184292" y="379386"/>
                </a:lnTo>
                <a:lnTo>
                  <a:pt x="1224854" y="419562"/>
                </a:lnTo>
                <a:lnTo>
                  <a:pt x="1208748" y="435514"/>
                </a:lnTo>
                <a:lnTo>
                  <a:pt x="1168187" y="395338"/>
                </a:lnTo>
                <a:lnTo>
                  <a:pt x="1051530" y="279877"/>
                </a:lnTo>
                <a:lnTo>
                  <a:pt x="1051530" y="505145"/>
                </a:lnTo>
                <a:lnTo>
                  <a:pt x="1028693" y="505145"/>
                </a:lnTo>
                <a:lnTo>
                  <a:pt x="1028693" y="263840"/>
                </a:lnTo>
                <a:lnTo>
                  <a:pt x="877354" y="263840"/>
                </a:lnTo>
                <a:lnTo>
                  <a:pt x="785153" y="263840"/>
                </a:lnTo>
                <a:lnTo>
                  <a:pt x="0" y="263840"/>
                </a:lnTo>
                <a:lnTo>
                  <a:pt x="0" y="241221"/>
                </a:lnTo>
                <a:lnTo>
                  <a:pt x="785153" y="241221"/>
                </a:lnTo>
                <a:lnTo>
                  <a:pt x="877354" y="241221"/>
                </a:lnTo>
                <a:lnTo>
                  <a:pt x="1012587" y="241221"/>
                </a:lnTo>
                <a:lnTo>
                  <a:pt x="895930" y="125759"/>
                </a:lnTo>
                <a:lnTo>
                  <a:pt x="850597" y="80857"/>
                </a:lnTo>
                <a:lnTo>
                  <a:pt x="866787" y="64821"/>
                </a:lnTo>
                <a:lnTo>
                  <a:pt x="912121" y="109722"/>
                </a:lnTo>
                <a:lnTo>
                  <a:pt x="1028693" y="225269"/>
                </a:lnTo>
                <a:close/>
              </a:path>
            </a:pathLst>
          </a:custGeom>
          <a:solidFill>
            <a:srgbClr val="000000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F7F0857B-7A09-3159-BC41-B48F506D07D8}"/>
              </a:ext>
            </a:extLst>
          </p:cNvPr>
          <p:cNvSpPr/>
          <p:nvPr/>
        </p:nvSpPr>
        <p:spPr>
          <a:xfrm rot="18889200">
            <a:off x="702956" y="741234"/>
            <a:ext cx="340938" cy="22619"/>
          </a:xfrm>
          <a:custGeom>
            <a:avLst/>
            <a:gdLst>
              <a:gd name="connsiteX0" fmla="*/ 0 w 340938"/>
              <a:gd name="connsiteY0" fmla="*/ 0 h 22619"/>
              <a:gd name="connsiteX1" fmla="*/ 340939 w 340938"/>
              <a:gd name="connsiteY1" fmla="*/ 0 h 22619"/>
              <a:gd name="connsiteX2" fmla="*/ 340939 w 340938"/>
              <a:gd name="connsiteY2" fmla="*/ 22620 h 22619"/>
              <a:gd name="connsiteX3" fmla="*/ 0 w 340938"/>
              <a:gd name="connsiteY3" fmla="*/ 22620 h 2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38" h="22619">
                <a:moveTo>
                  <a:pt x="0" y="0"/>
                </a:moveTo>
                <a:lnTo>
                  <a:pt x="340939" y="0"/>
                </a:lnTo>
                <a:lnTo>
                  <a:pt x="340939" y="22620"/>
                </a:lnTo>
                <a:lnTo>
                  <a:pt x="0" y="22620"/>
                </a:lnTo>
                <a:close/>
              </a:path>
            </a:pathLst>
          </a:custGeom>
          <a:solidFill>
            <a:srgbClr val="E32612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1163C0C7-646F-9CA1-9A4A-A6DEB47CC73C}"/>
              </a:ext>
            </a:extLst>
          </p:cNvPr>
          <p:cNvSpPr/>
          <p:nvPr/>
        </p:nvSpPr>
        <p:spPr>
          <a:xfrm>
            <a:off x="1076155" y="291941"/>
            <a:ext cx="259304" cy="257763"/>
          </a:xfrm>
          <a:custGeom>
            <a:avLst/>
            <a:gdLst>
              <a:gd name="connsiteX0" fmla="*/ 243199 w 259304"/>
              <a:gd name="connsiteY0" fmla="*/ 0 h 257763"/>
              <a:gd name="connsiteX1" fmla="*/ 0 w 259304"/>
              <a:gd name="connsiteY1" fmla="*/ 241811 h 257763"/>
              <a:gd name="connsiteX2" fmla="*/ 16191 w 259304"/>
              <a:gd name="connsiteY2" fmla="*/ 257763 h 257763"/>
              <a:gd name="connsiteX3" fmla="*/ 259304 w 259304"/>
              <a:gd name="connsiteY3" fmla="*/ 15952 h 257763"/>
              <a:gd name="connsiteX4" fmla="*/ 243199 w 259304"/>
              <a:gd name="connsiteY4" fmla="*/ 0 h 257763"/>
              <a:gd name="connsiteX5" fmla="*/ 243199 w 259304"/>
              <a:gd name="connsiteY5" fmla="*/ 0 h 25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304" h="257763">
                <a:moveTo>
                  <a:pt x="243199" y="0"/>
                </a:moveTo>
                <a:lnTo>
                  <a:pt x="0" y="241811"/>
                </a:lnTo>
                <a:lnTo>
                  <a:pt x="16191" y="257763"/>
                </a:lnTo>
                <a:lnTo>
                  <a:pt x="259304" y="15952"/>
                </a:lnTo>
                <a:lnTo>
                  <a:pt x="243199" y="0"/>
                </a:lnTo>
                <a:lnTo>
                  <a:pt x="243199" y="0"/>
                </a:lnTo>
                <a:close/>
              </a:path>
            </a:pathLst>
          </a:custGeom>
          <a:solidFill>
            <a:srgbClr val="E32612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solidFill>
                <a:srgbClr val="E32612"/>
              </a:solidFill>
              <a:latin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5F18B7-C3DD-7B66-F5AE-8887ED2F90CC}"/>
              </a:ext>
            </a:extLst>
          </p:cNvPr>
          <p:cNvSpPr txBox="1"/>
          <p:nvPr/>
        </p:nvSpPr>
        <p:spPr>
          <a:xfrm>
            <a:off x="647578" y="1284346"/>
            <a:ext cx="3558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E52813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Бизнес —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E52813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это </a:t>
            </a:r>
            <a:r>
              <a:rPr lang="ru-RU" sz="4000" b="1" dirty="0">
                <a:solidFill>
                  <a:srgbClr val="E52813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продукт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E52813"/>
              </a:solidFill>
              <a:effectLst/>
              <a:uLnTx/>
              <a:uFillTx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+ то,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как будут построены продажи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9CC0936F-C4D6-4305-953D-9D9BBC74BDBE}"/>
              </a:ext>
            </a:extLst>
          </p:cNvPr>
          <p:cNvSpPr/>
          <p:nvPr/>
        </p:nvSpPr>
        <p:spPr>
          <a:xfrm>
            <a:off x="6799350" y="4146668"/>
            <a:ext cx="4251271" cy="41457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61CEFC-6A05-43C0-8515-50928DFB95EC}"/>
              </a:ext>
            </a:extLst>
          </p:cNvPr>
          <p:cNvSpPr/>
          <p:nvPr/>
        </p:nvSpPr>
        <p:spPr>
          <a:xfrm>
            <a:off x="5303945" y="678917"/>
            <a:ext cx="2170787" cy="120032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7200" b="1" dirty="0">
                <a:solidFill>
                  <a:srgbClr val="E52813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95%</a:t>
            </a:r>
            <a:endParaRPr lang="ru-RU" sz="7200" dirty="0"/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49BDC8B1-6E58-4223-B2D1-4456B9B91A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4039997"/>
              </p:ext>
            </p:extLst>
          </p:nvPr>
        </p:nvGraphicFramePr>
        <p:xfrm>
          <a:off x="7404450" y="-809978"/>
          <a:ext cx="4998971" cy="4555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33D295A-7936-4506-8F76-0CC82F9BCDB1}"/>
              </a:ext>
            </a:extLst>
          </p:cNvPr>
          <p:cNvSpPr/>
          <p:nvPr/>
        </p:nvSpPr>
        <p:spPr>
          <a:xfrm>
            <a:off x="4842103" y="1678477"/>
            <a:ext cx="248424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Продаж делает оффлайн ритейл для </a:t>
            </a:r>
            <a:r>
              <a:rPr lang="en-US" b="1" dirty="0"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FMCG</a:t>
            </a:r>
            <a:endParaRPr lang="ru-RU" dirty="0"/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98681353-CC00-4673-B06F-4C877B5CF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 t="20484" r="27000" b="18596"/>
          <a:stretch/>
        </p:blipFill>
        <p:spPr bwMode="auto">
          <a:xfrm>
            <a:off x="7474732" y="4989436"/>
            <a:ext cx="3001335" cy="165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3E0E28A0-F849-4CE1-B265-D6652D09D65D}"/>
              </a:ext>
            </a:extLst>
          </p:cNvPr>
          <p:cNvSpPr/>
          <p:nvPr/>
        </p:nvSpPr>
        <p:spPr>
          <a:xfrm>
            <a:off x="6309608" y="5155642"/>
            <a:ext cx="1088760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E52813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5%</a:t>
            </a:r>
            <a:endParaRPr lang="ru-RU" sz="4800" dirty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D01115D2-E4BF-4B35-8AAA-B6A6B7C51093}"/>
              </a:ext>
            </a:extLst>
          </p:cNvPr>
          <p:cNvSpPr/>
          <p:nvPr/>
        </p:nvSpPr>
        <p:spPr>
          <a:xfrm>
            <a:off x="6014185" y="5883052"/>
            <a:ext cx="133962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Доля</a:t>
            </a:r>
            <a:r>
              <a:rPr lang="en-US" sz="1400" b="1"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r"/>
            <a:r>
              <a:rPr lang="en-US" sz="1400" b="1" dirty="0"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e-grocery</a:t>
            </a:r>
            <a:r>
              <a:rPr lang="ru-RU" sz="1400" b="1"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127516-BBE7-4C5C-9FB6-ED1C6FC616B5}"/>
              </a:ext>
            </a:extLst>
          </p:cNvPr>
          <p:cNvSpPr txBox="1"/>
          <p:nvPr/>
        </p:nvSpPr>
        <p:spPr>
          <a:xfrm>
            <a:off x="7845673" y="4362256"/>
            <a:ext cx="2282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Montserrat" panose="00000500000000000000" pitchFamily="2" charset="0"/>
              </a:rPr>
              <a:t>e-</a:t>
            </a:r>
            <a:r>
              <a:rPr lang="ru-RU" sz="1400" b="1" dirty="0" err="1">
                <a:latin typeface="Montserrat" panose="00000500000000000000" pitchFamily="2" charset="0"/>
              </a:rPr>
              <a:t>grocery</a:t>
            </a:r>
            <a:r>
              <a:rPr lang="ru-RU" sz="1400" b="1" dirty="0">
                <a:latin typeface="Montserrat" panose="00000500000000000000" pitchFamily="2" charset="0"/>
              </a:rPr>
              <a:t> по обороту,</a:t>
            </a:r>
            <a:endParaRPr lang="en-US" sz="1400" b="1">
              <a:latin typeface="Montserrat" panose="00000500000000000000" pitchFamily="2" charset="0"/>
            </a:endParaRPr>
          </a:p>
          <a:p>
            <a:r>
              <a:rPr lang="ru-RU" sz="1400" b="1">
                <a:latin typeface="Montserrat" panose="00000500000000000000" pitchFamily="2" charset="0"/>
              </a:rPr>
              <a:t> </a:t>
            </a:r>
            <a:r>
              <a:rPr lang="ru-RU" sz="1400" b="1" dirty="0">
                <a:solidFill>
                  <a:srgbClr val="E52813"/>
                </a:solidFill>
                <a:latin typeface="Montserrat" panose="00000500000000000000" pitchFamily="2" charset="0"/>
              </a:rPr>
              <a:t>3кв 2023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423382-B9A9-4BDA-87B1-6594754E8772}"/>
              </a:ext>
            </a:extLst>
          </p:cNvPr>
          <p:cNvSpPr txBox="1"/>
          <p:nvPr/>
        </p:nvSpPr>
        <p:spPr>
          <a:xfrm>
            <a:off x="710380" y="6281482"/>
            <a:ext cx="46567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https://generalinvest.ru/analytics/obzor-rinka-produktovogo-riteila-v-rossii-2023.html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https://www.sostav.ru/publication/rejting-64671.html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8DAE674-06E6-40C0-BD38-64C132B33E24}"/>
              </a:ext>
            </a:extLst>
          </p:cNvPr>
          <p:cNvSpPr/>
          <p:nvPr/>
        </p:nvSpPr>
        <p:spPr>
          <a:xfrm>
            <a:off x="4641158" y="2599758"/>
            <a:ext cx="2132315" cy="120032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E52813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ru-RU" sz="7200" b="1" dirty="0">
                <a:solidFill>
                  <a:srgbClr val="E52813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5%</a:t>
            </a:r>
            <a:endParaRPr lang="ru-RU" sz="72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DC3F14D-8F0E-47C1-875C-DA6784E423DD}"/>
              </a:ext>
            </a:extLst>
          </p:cNvPr>
          <p:cNvSpPr/>
          <p:nvPr/>
        </p:nvSpPr>
        <p:spPr>
          <a:xfrm>
            <a:off x="4066604" y="3599318"/>
            <a:ext cx="259696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Продаж делают топ-10 сетей</a:t>
            </a:r>
            <a:endParaRPr lang="en-US" b="1" dirty="0"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b="1" dirty="0"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для крупных производителей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455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C0E5C4-8F9A-8677-1CCB-894188CC77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0443"/>
          <a:stretch/>
        </p:blipFill>
        <p:spPr>
          <a:xfrm>
            <a:off x="0" y="0"/>
            <a:ext cx="4822853" cy="6858000"/>
          </a:xfrm>
          <a:prstGeom prst="rect">
            <a:avLst/>
          </a:prstGeom>
        </p:spPr>
      </p:pic>
      <p:sp>
        <p:nvSpPr>
          <p:cNvPr id="7" name="Текст 12">
            <a:extLst>
              <a:ext uri="{FF2B5EF4-FFF2-40B4-BE49-F238E27FC236}">
                <a16:creationId xmlns:a16="http://schemas.microsoft.com/office/drawing/2014/main" id="{B29B1E8F-0540-94B5-D96C-A5266F88F17A}"/>
              </a:ext>
            </a:extLst>
          </p:cNvPr>
          <p:cNvSpPr txBox="1">
            <a:spLocks/>
          </p:cNvSpPr>
          <p:nvPr/>
        </p:nvSpPr>
        <p:spPr>
          <a:xfrm>
            <a:off x="1355717" y="438315"/>
            <a:ext cx="2522016" cy="28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ontserrat" panose="00000500000000000000" pitchFamily="2" charset="0"/>
                <a:ea typeface="Open Sans" panose="020B0606030504020204" pitchFamily="34" charset="0"/>
              </a:rPr>
              <a:t>Media Instinct Group</a:t>
            </a:r>
          </a:p>
        </p:txBody>
      </p:sp>
      <p:sp>
        <p:nvSpPr>
          <p:cNvPr id="9" name="Полилиния 13">
            <a:extLst>
              <a:ext uri="{FF2B5EF4-FFF2-40B4-BE49-F238E27FC236}">
                <a16:creationId xmlns:a16="http://schemas.microsoft.com/office/drawing/2014/main" id="{12F4C906-6A50-E765-9950-D70E936E42D4}"/>
              </a:ext>
            </a:extLst>
          </p:cNvPr>
          <p:cNvSpPr/>
          <p:nvPr/>
        </p:nvSpPr>
        <p:spPr>
          <a:xfrm>
            <a:off x="0" y="333719"/>
            <a:ext cx="1295155" cy="505145"/>
          </a:xfrm>
          <a:custGeom>
            <a:avLst/>
            <a:gdLst>
              <a:gd name="connsiteX0" fmla="*/ 1028693 w 1295155"/>
              <a:gd name="connsiteY0" fmla="*/ 0 h 505145"/>
              <a:gd name="connsiteX1" fmla="*/ 1051530 w 1295155"/>
              <a:gd name="connsiteY1" fmla="*/ 0 h 505145"/>
              <a:gd name="connsiteX2" fmla="*/ 1051530 w 1295155"/>
              <a:gd name="connsiteY2" fmla="*/ 241221 h 505145"/>
              <a:gd name="connsiteX3" fmla="*/ 1295155 w 1295155"/>
              <a:gd name="connsiteY3" fmla="*/ 241221 h 505145"/>
              <a:gd name="connsiteX4" fmla="*/ 1295155 w 1295155"/>
              <a:gd name="connsiteY4" fmla="*/ 263840 h 505145"/>
              <a:gd name="connsiteX5" fmla="*/ 1067720 w 1295155"/>
              <a:gd name="connsiteY5" fmla="*/ 263840 h 505145"/>
              <a:gd name="connsiteX6" fmla="*/ 1184292 w 1295155"/>
              <a:gd name="connsiteY6" fmla="*/ 379386 h 505145"/>
              <a:gd name="connsiteX7" fmla="*/ 1224854 w 1295155"/>
              <a:gd name="connsiteY7" fmla="*/ 419562 h 505145"/>
              <a:gd name="connsiteX8" fmla="*/ 1208748 w 1295155"/>
              <a:gd name="connsiteY8" fmla="*/ 435514 h 505145"/>
              <a:gd name="connsiteX9" fmla="*/ 1168187 w 1295155"/>
              <a:gd name="connsiteY9" fmla="*/ 395338 h 505145"/>
              <a:gd name="connsiteX10" fmla="*/ 1051530 w 1295155"/>
              <a:gd name="connsiteY10" fmla="*/ 279877 h 505145"/>
              <a:gd name="connsiteX11" fmla="*/ 1051530 w 1295155"/>
              <a:gd name="connsiteY11" fmla="*/ 505145 h 505145"/>
              <a:gd name="connsiteX12" fmla="*/ 1028693 w 1295155"/>
              <a:gd name="connsiteY12" fmla="*/ 505145 h 505145"/>
              <a:gd name="connsiteX13" fmla="*/ 1028693 w 1295155"/>
              <a:gd name="connsiteY13" fmla="*/ 263840 h 505145"/>
              <a:gd name="connsiteX14" fmla="*/ 877354 w 1295155"/>
              <a:gd name="connsiteY14" fmla="*/ 263840 h 505145"/>
              <a:gd name="connsiteX15" fmla="*/ 785153 w 1295155"/>
              <a:gd name="connsiteY15" fmla="*/ 263840 h 505145"/>
              <a:gd name="connsiteX16" fmla="*/ 0 w 1295155"/>
              <a:gd name="connsiteY16" fmla="*/ 263840 h 505145"/>
              <a:gd name="connsiteX17" fmla="*/ 0 w 1295155"/>
              <a:gd name="connsiteY17" fmla="*/ 241221 h 505145"/>
              <a:gd name="connsiteX18" fmla="*/ 785153 w 1295155"/>
              <a:gd name="connsiteY18" fmla="*/ 241221 h 505145"/>
              <a:gd name="connsiteX19" fmla="*/ 877354 w 1295155"/>
              <a:gd name="connsiteY19" fmla="*/ 241221 h 505145"/>
              <a:gd name="connsiteX20" fmla="*/ 1012587 w 1295155"/>
              <a:gd name="connsiteY20" fmla="*/ 241221 h 505145"/>
              <a:gd name="connsiteX21" fmla="*/ 895930 w 1295155"/>
              <a:gd name="connsiteY21" fmla="*/ 125759 h 505145"/>
              <a:gd name="connsiteX22" fmla="*/ 850597 w 1295155"/>
              <a:gd name="connsiteY22" fmla="*/ 80857 h 505145"/>
              <a:gd name="connsiteX23" fmla="*/ 866787 w 1295155"/>
              <a:gd name="connsiteY23" fmla="*/ 64821 h 505145"/>
              <a:gd name="connsiteX24" fmla="*/ 912121 w 1295155"/>
              <a:gd name="connsiteY24" fmla="*/ 109722 h 505145"/>
              <a:gd name="connsiteX25" fmla="*/ 1028693 w 1295155"/>
              <a:gd name="connsiteY25" fmla="*/ 225269 h 50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95155" h="505145">
                <a:moveTo>
                  <a:pt x="1028693" y="0"/>
                </a:moveTo>
                <a:lnTo>
                  <a:pt x="1051530" y="0"/>
                </a:lnTo>
                <a:lnTo>
                  <a:pt x="1051530" y="241221"/>
                </a:lnTo>
                <a:lnTo>
                  <a:pt x="1295155" y="241221"/>
                </a:lnTo>
                <a:lnTo>
                  <a:pt x="1295155" y="263840"/>
                </a:lnTo>
                <a:lnTo>
                  <a:pt x="1067720" y="263840"/>
                </a:lnTo>
                <a:lnTo>
                  <a:pt x="1184292" y="379386"/>
                </a:lnTo>
                <a:lnTo>
                  <a:pt x="1224854" y="419562"/>
                </a:lnTo>
                <a:lnTo>
                  <a:pt x="1208748" y="435514"/>
                </a:lnTo>
                <a:lnTo>
                  <a:pt x="1168187" y="395338"/>
                </a:lnTo>
                <a:lnTo>
                  <a:pt x="1051530" y="279877"/>
                </a:lnTo>
                <a:lnTo>
                  <a:pt x="1051530" y="505145"/>
                </a:lnTo>
                <a:lnTo>
                  <a:pt x="1028693" y="505145"/>
                </a:lnTo>
                <a:lnTo>
                  <a:pt x="1028693" y="263840"/>
                </a:lnTo>
                <a:lnTo>
                  <a:pt x="877354" y="263840"/>
                </a:lnTo>
                <a:lnTo>
                  <a:pt x="785153" y="263840"/>
                </a:lnTo>
                <a:lnTo>
                  <a:pt x="0" y="263840"/>
                </a:lnTo>
                <a:lnTo>
                  <a:pt x="0" y="241221"/>
                </a:lnTo>
                <a:lnTo>
                  <a:pt x="785153" y="241221"/>
                </a:lnTo>
                <a:lnTo>
                  <a:pt x="877354" y="241221"/>
                </a:lnTo>
                <a:lnTo>
                  <a:pt x="1012587" y="241221"/>
                </a:lnTo>
                <a:lnTo>
                  <a:pt x="895930" y="125759"/>
                </a:lnTo>
                <a:lnTo>
                  <a:pt x="850597" y="80857"/>
                </a:lnTo>
                <a:lnTo>
                  <a:pt x="866787" y="64821"/>
                </a:lnTo>
                <a:lnTo>
                  <a:pt x="912121" y="109722"/>
                </a:lnTo>
                <a:lnTo>
                  <a:pt x="1028693" y="225269"/>
                </a:lnTo>
                <a:close/>
              </a:path>
            </a:pathLst>
          </a:custGeom>
          <a:solidFill>
            <a:srgbClr val="000000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F7F0857B-7A09-3159-BC41-B48F506D07D8}"/>
              </a:ext>
            </a:extLst>
          </p:cNvPr>
          <p:cNvSpPr/>
          <p:nvPr/>
        </p:nvSpPr>
        <p:spPr>
          <a:xfrm rot="18889200">
            <a:off x="702956" y="741234"/>
            <a:ext cx="340938" cy="22619"/>
          </a:xfrm>
          <a:custGeom>
            <a:avLst/>
            <a:gdLst>
              <a:gd name="connsiteX0" fmla="*/ 0 w 340938"/>
              <a:gd name="connsiteY0" fmla="*/ 0 h 22619"/>
              <a:gd name="connsiteX1" fmla="*/ 340939 w 340938"/>
              <a:gd name="connsiteY1" fmla="*/ 0 h 22619"/>
              <a:gd name="connsiteX2" fmla="*/ 340939 w 340938"/>
              <a:gd name="connsiteY2" fmla="*/ 22620 h 22619"/>
              <a:gd name="connsiteX3" fmla="*/ 0 w 340938"/>
              <a:gd name="connsiteY3" fmla="*/ 22620 h 2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38" h="22619">
                <a:moveTo>
                  <a:pt x="0" y="0"/>
                </a:moveTo>
                <a:lnTo>
                  <a:pt x="340939" y="0"/>
                </a:lnTo>
                <a:lnTo>
                  <a:pt x="340939" y="22620"/>
                </a:lnTo>
                <a:lnTo>
                  <a:pt x="0" y="22620"/>
                </a:lnTo>
                <a:close/>
              </a:path>
            </a:pathLst>
          </a:custGeom>
          <a:solidFill>
            <a:srgbClr val="E32612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1163C0C7-646F-9CA1-9A4A-A6DEB47CC73C}"/>
              </a:ext>
            </a:extLst>
          </p:cNvPr>
          <p:cNvSpPr/>
          <p:nvPr/>
        </p:nvSpPr>
        <p:spPr>
          <a:xfrm>
            <a:off x="1076155" y="291941"/>
            <a:ext cx="259304" cy="257763"/>
          </a:xfrm>
          <a:custGeom>
            <a:avLst/>
            <a:gdLst>
              <a:gd name="connsiteX0" fmla="*/ 243199 w 259304"/>
              <a:gd name="connsiteY0" fmla="*/ 0 h 257763"/>
              <a:gd name="connsiteX1" fmla="*/ 0 w 259304"/>
              <a:gd name="connsiteY1" fmla="*/ 241811 h 257763"/>
              <a:gd name="connsiteX2" fmla="*/ 16191 w 259304"/>
              <a:gd name="connsiteY2" fmla="*/ 257763 h 257763"/>
              <a:gd name="connsiteX3" fmla="*/ 259304 w 259304"/>
              <a:gd name="connsiteY3" fmla="*/ 15952 h 257763"/>
              <a:gd name="connsiteX4" fmla="*/ 243199 w 259304"/>
              <a:gd name="connsiteY4" fmla="*/ 0 h 257763"/>
              <a:gd name="connsiteX5" fmla="*/ 243199 w 259304"/>
              <a:gd name="connsiteY5" fmla="*/ 0 h 25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304" h="257763">
                <a:moveTo>
                  <a:pt x="243199" y="0"/>
                </a:moveTo>
                <a:lnTo>
                  <a:pt x="0" y="241811"/>
                </a:lnTo>
                <a:lnTo>
                  <a:pt x="16191" y="257763"/>
                </a:lnTo>
                <a:lnTo>
                  <a:pt x="259304" y="15952"/>
                </a:lnTo>
                <a:lnTo>
                  <a:pt x="243199" y="0"/>
                </a:lnTo>
                <a:lnTo>
                  <a:pt x="243199" y="0"/>
                </a:lnTo>
                <a:close/>
              </a:path>
            </a:pathLst>
          </a:custGeom>
          <a:solidFill>
            <a:srgbClr val="E32612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solidFill>
                <a:srgbClr val="E32612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38EA5200-ECEE-9BB5-06BB-50DEBE76FA8F}"/>
              </a:ext>
            </a:extLst>
          </p:cNvPr>
          <p:cNvSpPr txBox="1">
            <a:spLocks/>
          </p:cNvSpPr>
          <p:nvPr/>
        </p:nvSpPr>
        <p:spPr>
          <a:xfrm>
            <a:off x="11338561" y="438315"/>
            <a:ext cx="484658" cy="2844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sz="1100" b="0" i="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5548DE-388B-48FE-B170-5C5A148BAF1D}" type="slidenum">
              <a:rPr lang="ru-RU" smtClean="0">
                <a:latin typeface="Montserrat" panose="00000500000000000000" pitchFamily="2" charset="0"/>
              </a:rPr>
              <a:pPr/>
              <a:t>4</a:t>
            </a:fld>
            <a:endParaRPr lang="ru-RU" dirty="0">
              <a:latin typeface="Montserrat" panose="00000500000000000000" pitchFamily="2" charset="0"/>
            </a:endParaRPr>
          </a:p>
        </p:txBody>
      </p:sp>
      <p:pic>
        <p:nvPicPr>
          <p:cNvPr id="13" name="Рисунок 6">
            <a:extLst>
              <a:ext uri="{FF2B5EF4-FFF2-40B4-BE49-F238E27FC236}">
                <a16:creationId xmlns:a16="http://schemas.microsoft.com/office/drawing/2014/main" id="{DF96415B-4BEA-EF9E-46BE-ACFBEEBDB84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46967" y="575985"/>
            <a:ext cx="360000" cy="227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C5F18B7-C3DD-7B66-F5AE-8887ED2F90CC}"/>
              </a:ext>
            </a:extLst>
          </p:cNvPr>
          <p:cNvSpPr txBox="1"/>
          <p:nvPr/>
        </p:nvSpPr>
        <p:spPr>
          <a:xfrm>
            <a:off x="647578" y="1284346"/>
            <a:ext cx="3558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E52813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Бизнес —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E52813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это </a:t>
            </a:r>
            <a:r>
              <a:rPr lang="ru-RU" sz="4000" b="1" dirty="0">
                <a:solidFill>
                  <a:srgbClr val="E52813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E52813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аркетинг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+ стратегия входа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на рынок</a:t>
            </a:r>
          </a:p>
        </p:txBody>
      </p:sp>
      <p:sp>
        <p:nvSpPr>
          <p:cNvPr id="3" name="Прямоугольник 12">
            <a:extLst>
              <a:ext uri="{FF2B5EF4-FFF2-40B4-BE49-F238E27FC236}">
                <a16:creationId xmlns:a16="http://schemas.microsoft.com/office/drawing/2014/main" id="{D3CF6701-5F94-31F2-81D8-44E5A1255403}"/>
              </a:ext>
            </a:extLst>
          </p:cNvPr>
          <p:cNvSpPr/>
          <p:nvPr/>
        </p:nvSpPr>
        <p:spPr>
          <a:xfrm>
            <a:off x="5334105" y="6414601"/>
            <a:ext cx="15836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Источник: оценка </a:t>
            </a: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MI</a:t>
            </a:r>
            <a:r>
              <a:rPr kumimoji="0" lang="ru-RU" sz="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, в среднем для </a:t>
            </a: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FMCG</a:t>
            </a:r>
            <a:endParaRPr kumimoji="0" lang="ru-RU" sz="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cxnSp>
        <p:nvCxnSpPr>
          <p:cNvPr id="60" name="Прямая со стрелкой 7">
            <a:extLst>
              <a:ext uri="{FF2B5EF4-FFF2-40B4-BE49-F238E27FC236}">
                <a16:creationId xmlns:a16="http://schemas.microsoft.com/office/drawing/2014/main" id="{02D60677-EDFA-13B9-A1C4-97E7236D7C7C}"/>
              </a:ext>
            </a:extLst>
          </p:cNvPr>
          <p:cNvCxnSpPr>
            <a:cxnSpLocks/>
          </p:cNvCxnSpPr>
          <p:nvPr/>
        </p:nvCxnSpPr>
        <p:spPr>
          <a:xfrm>
            <a:off x="5430147" y="5973168"/>
            <a:ext cx="6232701" cy="0"/>
          </a:xfrm>
          <a:prstGeom prst="straightConnector1">
            <a:avLst/>
          </a:prstGeom>
          <a:ln w="12700" cap="flat">
            <a:solidFill>
              <a:schemeClr val="tx1"/>
            </a:solidFill>
            <a:prstDash val="lg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Диаграмма 16">
            <a:extLst>
              <a:ext uri="{FF2B5EF4-FFF2-40B4-BE49-F238E27FC236}">
                <a16:creationId xmlns:a16="http://schemas.microsoft.com/office/drawing/2014/main" id="{47ED97C0-A460-5C48-44E7-55E8E72653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5951060"/>
              </p:ext>
            </p:extLst>
          </p:nvPr>
        </p:nvGraphicFramePr>
        <p:xfrm>
          <a:off x="7437120" y="1393473"/>
          <a:ext cx="4902267" cy="3804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DEF30C-EA55-02C3-DC34-3180E957EDA7}"/>
              </a:ext>
            </a:extLst>
          </p:cNvPr>
          <p:cNvCxnSpPr>
            <a:cxnSpLocks/>
          </p:cNvCxnSpPr>
          <p:nvPr/>
        </p:nvCxnSpPr>
        <p:spPr>
          <a:xfrm>
            <a:off x="5457275" y="4792711"/>
            <a:ext cx="434114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86D0466-5D4C-C123-7517-BA3DB0DFBF33}"/>
              </a:ext>
            </a:extLst>
          </p:cNvPr>
          <p:cNvSpPr txBox="1"/>
          <p:nvPr/>
        </p:nvSpPr>
        <p:spPr>
          <a:xfrm>
            <a:off x="5334105" y="4340011"/>
            <a:ext cx="840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E52813"/>
                </a:solidFill>
                <a:latin typeface="Montserrat" panose="00000500000000000000" pitchFamily="2" charset="0"/>
              </a:rPr>
              <a:t>85%</a:t>
            </a:r>
            <a:endParaRPr lang="ru-RU" sz="2400" b="1" dirty="0">
              <a:latin typeface="Montserrat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DF5090-3AE1-292B-8314-23B8695C02A6}"/>
              </a:ext>
            </a:extLst>
          </p:cNvPr>
          <p:cNvSpPr txBox="1"/>
          <p:nvPr/>
        </p:nvSpPr>
        <p:spPr>
          <a:xfrm>
            <a:off x="5334105" y="4805942"/>
            <a:ext cx="4491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>
                <a:latin typeface="Montserrat" panose="00000500000000000000" pitchFamily="2" charset="0"/>
              </a:rPr>
              <a:t>ТВ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FD7FA07-1A46-0B99-4108-A06E1F411B15}"/>
              </a:ext>
            </a:extLst>
          </p:cNvPr>
          <p:cNvCxnSpPr>
            <a:cxnSpLocks/>
          </p:cNvCxnSpPr>
          <p:nvPr/>
        </p:nvCxnSpPr>
        <p:spPr>
          <a:xfrm>
            <a:off x="5457275" y="3753033"/>
            <a:ext cx="238684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89BC332-A402-151A-48A6-AA77E94EB9A7}"/>
              </a:ext>
            </a:extLst>
          </p:cNvPr>
          <p:cNvSpPr txBox="1"/>
          <p:nvPr/>
        </p:nvSpPr>
        <p:spPr>
          <a:xfrm>
            <a:off x="5334105" y="3306216"/>
            <a:ext cx="636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BFBFBF"/>
                </a:solidFill>
                <a:latin typeface="Montserrat" panose="00000500000000000000" pitchFamily="2" charset="0"/>
              </a:rPr>
              <a:t>3%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DB86EF-3B9A-F5CB-FCAA-6084E24E417C}"/>
              </a:ext>
            </a:extLst>
          </p:cNvPr>
          <p:cNvSpPr txBox="1"/>
          <p:nvPr/>
        </p:nvSpPr>
        <p:spPr>
          <a:xfrm>
            <a:off x="5334105" y="3766264"/>
            <a:ext cx="9076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>
                <a:latin typeface="Montserrat" panose="00000500000000000000" pitchFamily="2" charset="0"/>
              </a:rPr>
              <a:t>Другое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587F44F-2177-179B-8966-CF9C2017A45B}"/>
              </a:ext>
            </a:extLst>
          </p:cNvPr>
          <p:cNvCxnSpPr>
            <a:cxnSpLocks/>
          </p:cNvCxnSpPr>
          <p:nvPr/>
        </p:nvCxnSpPr>
        <p:spPr>
          <a:xfrm>
            <a:off x="5457275" y="1709256"/>
            <a:ext cx="217057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FF801B2-46DC-0B30-5B45-E9D6DEB92809}"/>
              </a:ext>
            </a:extLst>
          </p:cNvPr>
          <p:cNvSpPr txBox="1"/>
          <p:nvPr/>
        </p:nvSpPr>
        <p:spPr>
          <a:xfrm>
            <a:off x="5334105" y="1238626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595959"/>
                </a:solidFill>
                <a:latin typeface="Montserrat" panose="00000500000000000000" pitchFamily="2" charset="0"/>
              </a:rPr>
              <a:t>10%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ACD2D8-6D36-D1BD-6321-0EF89C176F7C}"/>
              </a:ext>
            </a:extLst>
          </p:cNvPr>
          <p:cNvSpPr txBox="1"/>
          <p:nvPr/>
        </p:nvSpPr>
        <p:spPr>
          <a:xfrm>
            <a:off x="5334105" y="1731452"/>
            <a:ext cx="9669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Montserrat" panose="00000500000000000000" pitchFamily="2" charset="0"/>
              </a:rPr>
              <a:t>Internet</a:t>
            </a:r>
            <a:endParaRPr lang="ru-RU" sz="1500" dirty="0">
              <a:latin typeface="Montserrat" panose="00000500000000000000" pitchFamily="2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FA399EA-EF08-C22D-E127-5D42527B8BC4}"/>
              </a:ext>
            </a:extLst>
          </p:cNvPr>
          <p:cNvCxnSpPr>
            <a:cxnSpLocks/>
          </p:cNvCxnSpPr>
          <p:nvPr/>
        </p:nvCxnSpPr>
        <p:spPr>
          <a:xfrm>
            <a:off x="5457275" y="2734025"/>
            <a:ext cx="2071962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371CF02-D99B-F44E-0069-7F394CD5C847}"/>
              </a:ext>
            </a:extLst>
          </p:cNvPr>
          <p:cNvSpPr txBox="1"/>
          <p:nvPr/>
        </p:nvSpPr>
        <p:spPr>
          <a:xfrm>
            <a:off x="5334105" y="2272421"/>
            <a:ext cx="635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Montserrat" panose="00000500000000000000" pitchFamily="2" charset="0"/>
              </a:rPr>
              <a:t>2%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D450E8-47EB-436E-FE95-ECAF6D3B4B2F}"/>
              </a:ext>
            </a:extLst>
          </p:cNvPr>
          <p:cNvSpPr txBox="1"/>
          <p:nvPr/>
        </p:nvSpPr>
        <p:spPr>
          <a:xfrm>
            <a:off x="5334105" y="2756221"/>
            <a:ext cx="11208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Montserrat" panose="00000500000000000000" pitchFamily="2" charset="0"/>
              </a:rPr>
              <a:t>E-grocery</a:t>
            </a:r>
            <a:endParaRPr lang="ru-RU" sz="1500" dirty="0">
              <a:latin typeface="Montserrat" panose="00000500000000000000" pitchFamily="2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C4DA57A-81B7-B3A3-9DCB-7E17B8696791}"/>
              </a:ext>
            </a:extLst>
          </p:cNvPr>
          <p:cNvCxnSpPr>
            <a:cxnSpLocks/>
          </p:cNvCxnSpPr>
          <p:nvPr/>
        </p:nvCxnSpPr>
        <p:spPr>
          <a:xfrm>
            <a:off x="7627849" y="1694348"/>
            <a:ext cx="871431" cy="89263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BEFF3A6-1345-439F-DB02-1137AEAEF3EB}"/>
              </a:ext>
            </a:extLst>
          </p:cNvPr>
          <p:cNvCxnSpPr>
            <a:cxnSpLocks/>
          </p:cNvCxnSpPr>
          <p:nvPr/>
        </p:nvCxnSpPr>
        <p:spPr>
          <a:xfrm>
            <a:off x="7529237" y="2734025"/>
            <a:ext cx="241308" cy="24718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BC112CB-7E26-5ED4-466B-ECFD8D3DF127}"/>
              </a:ext>
            </a:extLst>
          </p:cNvPr>
          <p:cNvCxnSpPr>
            <a:cxnSpLocks/>
          </p:cNvCxnSpPr>
          <p:nvPr/>
        </p:nvCxnSpPr>
        <p:spPr>
          <a:xfrm flipV="1">
            <a:off x="7828253" y="3312131"/>
            <a:ext cx="460932" cy="44090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CE286103-A8BD-17EF-5384-3CF04D5E0A7F}"/>
              </a:ext>
            </a:extLst>
          </p:cNvPr>
          <p:cNvSpPr txBox="1"/>
          <p:nvPr/>
        </p:nvSpPr>
        <p:spPr>
          <a:xfrm>
            <a:off x="5590871" y="5581093"/>
            <a:ext cx="9669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Montserrat" panose="00000500000000000000" pitchFamily="2" charset="0"/>
              </a:rPr>
              <a:t>Internet</a:t>
            </a:r>
            <a:endParaRPr lang="ru-RU" sz="1500" dirty="0">
              <a:latin typeface="Montserrat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88080A-96FE-4B38-BC76-10AF5AA8643E}"/>
              </a:ext>
            </a:extLst>
          </p:cNvPr>
          <p:cNvSpPr txBox="1"/>
          <p:nvPr/>
        </p:nvSpPr>
        <p:spPr>
          <a:xfrm>
            <a:off x="8771441" y="3139135"/>
            <a:ext cx="22336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latin typeface="Montserrat" panose="00000500000000000000" pitchFamily="2" charset="0"/>
              </a:rPr>
              <a:t>Маркетинг</a:t>
            </a:r>
            <a:endParaRPr lang="en-US" sz="1500" b="1" dirty="0">
              <a:latin typeface="Montserrat" panose="00000500000000000000" pitchFamily="2" charset="0"/>
            </a:endParaRPr>
          </a:p>
          <a:p>
            <a:pPr algn="ctr"/>
            <a:r>
              <a:rPr lang="ru-RU" sz="1500" b="1" dirty="0">
                <a:latin typeface="Montserrat" panose="00000500000000000000" pitchFamily="2" charset="0"/>
              </a:rPr>
              <a:t>и стратегия</a:t>
            </a:r>
          </a:p>
          <a:p>
            <a:pPr algn="ctr"/>
            <a:r>
              <a:rPr lang="ru-RU" sz="1500" b="1" dirty="0">
                <a:latin typeface="Montserrat" panose="00000500000000000000" pitchFamily="2" charset="0"/>
              </a:rPr>
              <a:t>входа на рынок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A765473-65FE-E998-6FCC-DE0D02800F00}"/>
              </a:ext>
            </a:extLst>
          </p:cNvPr>
          <p:cNvSpPr txBox="1"/>
          <p:nvPr/>
        </p:nvSpPr>
        <p:spPr>
          <a:xfrm>
            <a:off x="8771441" y="2588031"/>
            <a:ext cx="2233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E52813"/>
                </a:solidFill>
                <a:latin typeface="Montserrat" panose="00000500000000000000" pitchFamily="2" charset="0"/>
              </a:rPr>
              <a:t>Бренд</a:t>
            </a:r>
            <a:endParaRPr lang="ru-RU" sz="2400" b="1" dirty="0">
              <a:latin typeface="Montserrat" panose="00000500000000000000" pitchFamily="2" charset="0"/>
            </a:endParaRPr>
          </a:p>
        </p:txBody>
      </p:sp>
      <p:cxnSp>
        <p:nvCxnSpPr>
          <p:cNvPr id="65" name="Прямая соединительная линия 10">
            <a:extLst>
              <a:ext uri="{FF2B5EF4-FFF2-40B4-BE49-F238E27FC236}">
                <a16:creationId xmlns:a16="http://schemas.microsoft.com/office/drawing/2014/main" id="{8FD1D855-B2C6-D3F6-5868-A2D32FFDC92E}"/>
              </a:ext>
            </a:extLst>
          </p:cNvPr>
          <p:cNvCxnSpPr>
            <a:cxnSpLocks/>
          </p:cNvCxnSpPr>
          <p:nvPr/>
        </p:nvCxnSpPr>
        <p:spPr>
          <a:xfrm>
            <a:off x="8998063" y="3069884"/>
            <a:ext cx="1846561" cy="0"/>
          </a:xfrm>
          <a:prstGeom prst="line">
            <a:avLst/>
          </a:prstGeom>
          <a:ln w="25400">
            <a:solidFill>
              <a:srgbClr val="E32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DF60F78A-D0BB-FEFA-C4BE-522631A0A980}"/>
              </a:ext>
            </a:extLst>
          </p:cNvPr>
          <p:cNvSpPr txBox="1"/>
          <p:nvPr/>
        </p:nvSpPr>
        <p:spPr>
          <a:xfrm>
            <a:off x="6937081" y="5581093"/>
            <a:ext cx="11208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Montserrat" panose="00000500000000000000" pitchFamily="2" charset="0"/>
              </a:rPr>
              <a:t>E-grocery</a:t>
            </a:r>
            <a:endParaRPr lang="ru-RU" sz="1500" dirty="0">
              <a:latin typeface="Montserrat" panose="00000500000000000000" pitchFamily="2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8886FD8-5CAC-A6CE-8FC8-70195EF2647C}"/>
              </a:ext>
            </a:extLst>
          </p:cNvPr>
          <p:cNvSpPr txBox="1"/>
          <p:nvPr/>
        </p:nvSpPr>
        <p:spPr>
          <a:xfrm>
            <a:off x="8439463" y="5581093"/>
            <a:ext cx="4427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>
                <a:latin typeface="Montserrat" panose="00000500000000000000" pitchFamily="2" charset="0"/>
              </a:rPr>
              <a:t>ТВ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42363B8-2888-11CE-C97B-4039B79B4912}"/>
              </a:ext>
            </a:extLst>
          </p:cNvPr>
          <p:cNvSpPr txBox="1"/>
          <p:nvPr/>
        </p:nvSpPr>
        <p:spPr>
          <a:xfrm>
            <a:off x="9307101" y="5581093"/>
            <a:ext cx="9076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>
                <a:latin typeface="Montserrat" panose="00000500000000000000" pitchFamily="2" charset="0"/>
              </a:rPr>
              <a:t>Другое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AF6A470-4101-7D5E-BB8C-D288C202B0CE}"/>
              </a:ext>
            </a:extLst>
          </p:cNvPr>
          <p:cNvSpPr/>
          <p:nvPr/>
        </p:nvSpPr>
        <p:spPr>
          <a:xfrm>
            <a:off x="5442035" y="5694654"/>
            <a:ext cx="96042" cy="960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4560C0D-5321-AF73-5DC4-37C58AA85B30}"/>
              </a:ext>
            </a:extLst>
          </p:cNvPr>
          <p:cNvSpPr/>
          <p:nvPr/>
        </p:nvSpPr>
        <p:spPr>
          <a:xfrm>
            <a:off x="6828875" y="5694654"/>
            <a:ext cx="96042" cy="960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18F82B6-4F14-4FD6-072B-6827D9F5E73D}"/>
              </a:ext>
            </a:extLst>
          </p:cNvPr>
          <p:cNvSpPr/>
          <p:nvPr/>
        </p:nvSpPr>
        <p:spPr>
          <a:xfrm>
            <a:off x="8345255" y="5694654"/>
            <a:ext cx="96042" cy="96042"/>
          </a:xfrm>
          <a:prstGeom prst="rect">
            <a:avLst/>
          </a:prstGeom>
          <a:solidFill>
            <a:srgbClr val="E528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05546F7-DDB4-C21E-F671-9E1826FABB86}"/>
              </a:ext>
            </a:extLst>
          </p:cNvPr>
          <p:cNvSpPr/>
          <p:nvPr/>
        </p:nvSpPr>
        <p:spPr>
          <a:xfrm>
            <a:off x="9213935" y="5694654"/>
            <a:ext cx="96042" cy="9604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634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938C160B-B559-AB67-C879-DA1E55697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17" y="4000500"/>
            <a:ext cx="3217036" cy="20073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B17A15-8389-E12D-0B3B-F66E1F6E9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918" y="1211580"/>
            <a:ext cx="2659095" cy="2038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C0E5C4-8F9A-8677-1CCB-894188CC77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0443"/>
          <a:stretch/>
        </p:blipFill>
        <p:spPr>
          <a:xfrm>
            <a:off x="0" y="0"/>
            <a:ext cx="4822853" cy="6858000"/>
          </a:xfrm>
          <a:prstGeom prst="rect">
            <a:avLst/>
          </a:prstGeom>
        </p:spPr>
      </p:pic>
      <p:sp>
        <p:nvSpPr>
          <p:cNvPr id="7" name="Текст 12">
            <a:extLst>
              <a:ext uri="{FF2B5EF4-FFF2-40B4-BE49-F238E27FC236}">
                <a16:creationId xmlns:a16="http://schemas.microsoft.com/office/drawing/2014/main" id="{B29B1E8F-0540-94B5-D96C-A5266F88F17A}"/>
              </a:ext>
            </a:extLst>
          </p:cNvPr>
          <p:cNvSpPr txBox="1">
            <a:spLocks/>
          </p:cNvSpPr>
          <p:nvPr/>
        </p:nvSpPr>
        <p:spPr>
          <a:xfrm>
            <a:off x="1355717" y="438315"/>
            <a:ext cx="2522016" cy="28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ontserrat" panose="00000500000000000000" pitchFamily="2" charset="0"/>
                <a:ea typeface="Open Sans" panose="020B0606030504020204" pitchFamily="34" charset="0"/>
              </a:rPr>
              <a:t>Media Instinct Group</a:t>
            </a:r>
          </a:p>
        </p:txBody>
      </p:sp>
      <p:sp>
        <p:nvSpPr>
          <p:cNvPr id="9" name="Полилиния 13">
            <a:extLst>
              <a:ext uri="{FF2B5EF4-FFF2-40B4-BE49-F238E27FC236}">
                <a16:creationId xmlns:a16="http://schemas.microsoft.com/office/drawing/2014/main" id="{12F4C906-6A50-E765-9950-D70E936E42D4}"/>
              </a:ext>
            </a:extLst>
          </p:cNvPr>
          <p:cNvSpPr/>
          <p:nvPr/>
        </p:nvSpPr>
        <p:spPr>
          <a:xfrm>
            <a:off x="0" y="333719"/>
            <a:ext cx="1295155" cy="505145"/>
          </a:xfrm>
          <a:custGeom>
            <a:avLst/>
            <a:gdLst>
              <a:gd name="connsiteX0" fmla="*/ 1028693 w 1295155"/>
              <a:gd name="connsiteY0" fmla="*/ 0 h 505145"/>
              <a:gd name="connsiteX1" fmla="*/ 1051530 w 1295155"/>
              <a:gd name="connsiteY1" fmla="*/ 0 h 505145"/>
              <a:gd name="connsiteX2" fmla="*/ 1051530 w 1295155"/>
              <a:gd name="connsiteY2" fmla="*/ 241221 h 505145"/>
              <a:gd name="connsiteX3" fmla="*/ 1295155 w 1295155"/>
              <a:gd name="connsiteY3" fmla="*/ 241221 h 505145"/>
              <a:gd name="connsiteX4" fmla="*/ 1295155 w 1295155"/>
              <a:gd name="connsiteY4" fmla="*/ 263840 h 505145"/>
              <a:gd name="connsiteX5" fmla="*/ 1067720 w 1295155"/>
              <a:gd name="connsiteY5" fmla="*/ 263840 h 505145"/>
              <a:gd name="connsiteX6" fmla="*/ 1184292 w 1295155"/>
              <a:gd name="connsiteY6" fmla="*/ 379386 h 505145"/>
              <a:gd name="connsiteX7" fmla="*/ 1224854 w 1295155"/>
              <a:gd name="connsiteY7" fmla="*/ 419562 h 505145"/>
              <a:gd name="connsiteX8" fmla="*/ 1208748 w 1295155"/>
              <a:gd name="connsiteY8" fmla="*/ 435514 h 505145"/>
              <a:gd name="connsiteX9" fmla="*/ 1168187 w 1295155"/>
              <a:gd name="connsiteY9" fmla="*/ 395338 h 505145"/>
              <a:gd name="connsiteX10" fmla="*/ 1051530 w 1295155"/>
              <a:gd name="connsiteY10" fmla="*/ 279877 h 505145"/>
              <a:gd name="connsiteX11" fmla="*/ 1051530 w 1295155"/>
              <a:gd name="connsiteY11" fmla="*/ 505145 h 505145"/>
              <a:gd name="connsiteX12" fmla="*/ 1028693 w 1295155"/>
              <a:gd name="connsiteY12" fmla="*/ 505145 h 505145"/>
              <a:gd name="connsiteX13" fmla="*/ 1028693 w 1295155"/>
              <a:gd name="connsiteY13" fmla="*/ 263840 h 505145"/>
              <a:gd name="connsiteX14" fmla="*/ 877354 w 1295155"/>
              <a:gd name="connsiteY14" fmla="*/ 263840 h 505145"/>
              <a:gd name="connsiteX15" fmla="*/ 785153 w 1295155"/>
              <a:gd name="connsiteY15" fmla="*/ 263840 h 505145"/>
              <a:gd name="connsiteX16" fmla="*/ 0 w 1295155"/>
              <a:gd name="connsiteY16" fmla="*/ 263840 h 505145"/>
              <a:gd name="connsiteX17" fmla="*/ 0 w 1295155"/>
              <a:gd name="connsiteY17" fmla="*/ 241221 h 505145"/>
              <a:gd name="connsiteX18" fmla="*/ 785153 w 1295155"/>
              <a:gd name="connsiteY18" fmla="*/ 241221 h 505145"/>
              <a:gd name="connsiteX19" fmla="*/ 877354 w 1295155"/>
              <a:gd name="connsiteY19" fmla="*/ 241221 h 505145"/>
              <a:gd name="connsiteX20" fmla="*/ 1012587 w 1295155"/>
              <a:gd name="connsiteY20" fmla="*/ 241221 h 505145"/>
              <a:gd name="connsiteX21" fmla="*/ 895930 w 1295155"/>
              <a:gd name="connsiteY21" fmla="*/ 125759 h 505145"/>
              <a:gd name="connsiteX22" fmla="*/ 850597 w 1295155"/>
              <a:gd name="connsiteY22" fmla="*/ 80857 h 505145"/>
              <a:gd name="connsiteX23" fmla="*/ 866787 w 1295155"/>
              <a:gd name="connsiteY23" fmla="*/ 64821 h 505145"/>
              <a:gd name="connsiteX24" fmla="*/ 912121 w 1295155"/>
              <a:gd name="connsiteY24" fmla="*/ 109722 h 505145"/>
              <a:gd name="connsiteX25" fmla="*/ 1028693 w 1295155"/>
              <a:gd name="connsiteY25" fmla="*/ 225269 h 50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95155" h="505145">
                <a:moveTo>
                  <a:pt x="1028693" y="0"/>
                </a:moveTo>
                <a:lnTo>
                  <a:pt x="1051530" y="0"/>
                </a:lnTo>
                <a:lnTo>
                  <a:pt x="1051530" y="241221"/>
                </a:lnTo>
                <a:lnTo>
                  <a:pt x="1295155" y="241221"/>
                </a:lnTo>
                <a:lnTo>
                  <a:pt x="1295155" y="263840"/>
                </a:lnTo>
                <a:lnTo>
                  <a:pt x="1067720" y="263840"/>
                </a:lnTo>
                <a:lnTo>
                  <a:pt x="1184292" y="379386"/>
                </a:lnTo>
                <a:lnTo>
                  <a:pt x="1224854" y="419562"/>
                </a:lnTo>
                <a:lnTo>
                  <a:pt x="1208748" y="435514"/>
                </a:lnTo>
                <a:lnTo>
                  <a:pt x="1168187" y="395338"/>
                </a:lnTo>
                <a:lnTo>
                  <a:pt x="1051530" y="279877"/>
                </a:lnTo>
                <a:lnTo>
                  <a:pt x="1051530" y="505145"/>
                </a:lnTo>
                <a:lnTo>
                  <a:pt x="1028693" y="505145"/>
                </a:lnTo>
                <a:lnTo>
                  <a:pt x="1028693" y="263840"/>
                </a:lnTo>
                <a:lnTo>
                  <a:pt x="877354" y="263840"/>
                </a:lnTo>
                <a:lnTo>
                  <a:pt x="785153" y="263840"/>
                </a:lnTo>
                <a:lnTo>
                  <a:pt x="0" y="263840"/>
                </a:lnTo>
                <a:lnTo>
                  <a:pt x="0" y="241221"/>
                </a:lnTo>
                <a:lnTo>
                  <a:pt x="785153" y="241221"/>
                </a:lnTo>
                <a:lnTo>
                  <a:pt x="877354" y="241221"/>
                </a:lnTo>
                <a:lnTo>
                  <a:pt x="1012587" y="241221"/>
                </a:lnTo>
                <a:lnTo>
                  <a:pt x="895930" y="125759"/>
                </a:lnTo>
                <a:lnTo>
                  <a:pt x="850597" y="80857"/>
                </a:lnTo>
                <a:lnTo>
                  <a:pt x="866787" y="64821"/>
                </a:lnTo>
                <a:lnTo>
                  <a:pt x="912121" y="109722"/>
                </a:lnTo>
                <a:lnTo>
                  <a:pt x="1028693" y="225269"/>
                </a:lnTo>
                <a:close/>
              </a:path>
            </a:pathLst>
          </a:custGeom>
          <a:solidFill>
            <a:srgbClr val="000000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F7F0857B-7A09-3159-BC41-B48F506D07D8}"/>
              </a:ext>
            </a:extLst>
          </p:cNvPr>
          <p:cNvSpPr/>
          <p:nvPr/>
        </p:nvSpPr>
        <p:spPr>
          <a:xfrm rot="18889200">
            <a:off x="702956" y="741234"/>
            <a:ext cx="340938" cy="22619"/>
          </a:xfrm>
          <a:custGeom>
            <a:avLst/>
            <a:gdLst>
              <a:gd name="connsiteX0" fmla="*/ 0 w 340938"/>
              <a:gd name="connsiteY0" fmla="*/ 0 h 22619"/>
              <a:gd name="connsiteX1" fmla="*/ 340939 w 340938"/>
              <a:gd name="connsiteY1" fmla="*/ 0 h 22619"/>
              <a:gd name="connsiteX2" fmla="*/ 340939 w 340938"/>
              <a:gd name="connsiteY2" fmla="*/ 22620 h 22619"/>
              <a:gd name="connsiteX3" fmla="*/ 0 w 340938"/>
              <a:gd name="connsiteY3" fmla="*/ 22620 h 2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38" h="22619">
                <a:moveTo>
                  <a:pt x="0" y="0"/>
                </a:moveTo>
                <a:lnTo>
                  <a:pt x="340939" y="0"/>
                </a:lnTo>
                <a:lnTo>
                  <a:pt x="340939" y="22620"/>
                </a:lnTo>
                <a:lnTo>
                  <a:pt x="0" y="22620"/>
                </a:lnTo>
                <a:close/>
              </a:path>
            </a:pathLst>
          </a:custGeom>
          <a:solidFill>
            <a:srgbClr val="E32612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1163C0C7-646F-9CA1-9A4A-A6DEB47CC73C}"/>
              </a:ext>
            </a:extLst>
          </p:cNvPr>
          <p:cNvSpPr/>
          <p:nvPr/>
        </p:nvSpPr>
        <p:spPr>
          <a:xfrm>
            <a:off x="1076155" y="291941"/>
            <a:ext cx="259304" cy="257763"/>
          </a:xfrm>
          <a:custGeom>
            <a:avLst/>
            <a:gdLst>
              <a:gd name="connsiteX0" fmla="*/ 243199 w 259304"/>
              <a:gd name="connsiteY0" fmla="*/ 0 h 257763"/>
              <a:gd name="connsiteX1" fmla="*/ 0 w 259304"/>
              <a:gd name="connsiteY1" fmla="*/ 241811 h 257763"/>
              <a:gd name="connsiteX2" fmla="*/ 16191 w 259304"/>
              <a:gd name="connsiteY2" fmla="*/ 257763 h 257763"/>
              <a:gd name="connsiteX3" fmla="*/ 259304 w 259304"/>
              <a:gd name="connsiteY3" fmla="*/ 15952 h 257763"/>
              <a:gd name="connsiteX4" fmla="*/ 243199 w 259304"/>
              <a:gd name="connsiteY4" fmla="*/ 0 h 257763"/>
              <a:gd name="connsiteX5" fmla="*/ 243199 w 259304"/>
              <a:gd name="connsiteY5" fmla="*/ 0 h 25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304" h="257763">
                <a:moveTo>
                  <a:pt x="243199" y="0"/>
                </a:moveTo>
                <a:lnTo>
                  <a:pt x="0" y="241811"/>
                </a:lnTo>
                <a:lnTo>
                  <a:pt x="16191" y="257763"/>
                </a:lnTo>
                <a:lnTo>
                  <a:pt x="259304" y="15952"/>
                </a:lnTo>
                <a:lnTo>
                  <a:pt x="243199" y="0"/>
                </a:lnTo>
                <a:lnTo>
                  <a:pt x="243199" y="0"/>
                </a:lnTo>
                <a:close/>
              </a:path>
            </a:pathLst>
          </a:custGeom>
          <a:solidFill>
            <a:srgbClr val="E32612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solidFill>
                <a:srgbClr val="E32612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38EA5200-ECEE-9BB5-06BB-50DEBE76FA8F}"/>
              </a:ext>
            </a:extLst>
          </p:cNvPr>
          <p:cNvSpPr txBox="1">
            <a:spLocks/>
          </p:cNvSpPr>
          <p:nvPr/>
        </p:nvSpPr>
        <p:spPr>
          <a:xfrm>
            <a:off x="11338561" y="438315"/>
            <a:ext cx="484658" cy="2844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sz="1100" b="0" i="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5548DE-388B-48FE-B170-5C5A148BAF1D}" type="slidenum">
              <a:rPr lang="ru-RU" smtClean="0">
                <a:latin typeface="Montserrat" panose="00000500000000000000" pitchFamily="2" charset="0"/>
              </a:rPr>
              <a:pPr/>
              <a:t>5</a:t>
            </a:fld>
            <a:endParaRPr lang="ru-RU" dirty="0">
              <a:latin typeface="Montserrat" panose="00000500000000000000" pitchFamily="2" charset="0"/>
            </a:endParaRPr>
          </a:p>
        </p:txBody>
      </p:sp>
      <p:pic>
        <p:nvPicPr>
          <p:cNvPr id="13" name="Рисунок 6">
            <a:extLst>
              <a:ext uri="{FF2B5EF4-FFF2-40B4-BE49-F238E27FC236}">
                <a16:creationId xmlns:a16="http://schemas.microsoft.com/office/drawing/2014/main" id="{DF96415B-4BEA-EF9E-46BE-ACFBEEBDB84E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46967" y="575985"/>
            <a:ext cx="360000" cy="227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C5F18B7-C3DD-7B66-F5AE-8887ED2F90CC}"/>
              </a:ext>
            </a:extLst>
          </p:cNvPr>
          <p:cNvSpPr txBox="1"/>
          <p:nvPr/>
        </p:nvSpPr>
        <p:spPr>
          <a:xfrm>
            <a:off x="647578" y="1284346"/>
            <a:ext cx="39777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E52813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Секреты успеха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нового бренда</a:t>
            </a:r>
          </a:p>
        </p:txBody>
      </p:sp>
      <p:cxnSp>
        <p:nvCxnSpPr>
          <p:cNvPr id="5" name="Прямая соединительная линия 10">
            <a:extLst>
              <a:ext uri="{FF2B5EF4-FFF2-40B4-BE49-F238E27FC236}">
                <a16:creationId xmlns:a16="http://schemas.microsoft.com/office/drawing/2014/main" id="{84AA39B9-E9B6-AAA5-06DC-D003B2E9540F}"/>
              </a:ext>
            </a:extLst>
          </p:cNvPr>
          <p:cNvCxnSpPr>
            <a:cxnSpLocks/>
          </p:cNvCxnSpPr>
          <p:nvPr/>
        </p:nvCxnSpPr>
        <p:spPr>
          <a:xfrm>
            <a:off x="3461388" y="1650868"/>
            <a:ext cx="1801298" cy="0"/>
          </a:xfrm>
          <a:prstGeom prst="line">
            <a:avLst/>
          </a:prstGeom>
          <a:ln w="25400">
            <a:solidFill>
              <a:srgbClr val="E32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603653A-B6E5-CA98-5F55-14B2E0D3F0E9}"/>
              </a:ext>
            </a:extLst>
          </p:cNvPr>
          <p:cNvSpPr txBox="1"/>
          <p:nvPr/>
        </p:nvSpPr>
        <p:spPr>
          <a:xfrm>
            <a:off x="8093665" y="1431279"/>
            <a:ext cx="3688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Лонч нового бренда</a:t>
            </a:r>
            <a:br>
              <a: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должен быть из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E52813"/>
                </a:solidFill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инвестиционного бюджета.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DD6A50-9C52-580A-CC4B-7B06D90ED10A}"/>
              </a:ext>
            </a:extLst>
          </p:cNvPr>
          <p:cNvSpPr txBox="1"/>
          <p:nvPr/>
        </p:nvSpPr>
        <p:spPr>
          <a:xfrm>
            <a:off x="8074695" y="2354609"/>
            <a:ext cx="3303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Он должен быть запланирован на этапе создания проекта нового продукта. Не за счет прибыли, которой в первые 5 лет не будет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0D4D1B-615F-7818-9062-204AC11ECBF0}"/>
              </a:ext>
            </a:extLst>
          </p:cNvPr>
          <p:cNvSpPr txBox="1"/>
          <p:nvPr/>
        </p:nvSpPr>
        <p:spPr>
          <a:xfrm>
            <a:off x="8093665" y="4180225"/>
            <a:ext cx="3688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spcBef>
                <a:spcPts val="600"/>
              </a:spcBef>
              <a:defRPr kumimoji="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Постоянное участие</a:t>
            </a:r>
            <a:br>
              <a:rPr lang="ru-RU" dirty="0"/>
            </a:br>
            <a:r>
              <a:rPr lang="ru-RU" dirty="0">
                <a:solidFill>
                  <a:srgbClr val="E52813"/>
                </a:solidFill>
              </a:rPr>
              <a:t>в промо акциях.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2BE45B-41CE-4783-6F32-653B5938A510}"/>
              </a:ext>
            </a:extLst>
          </p:cNvPr>
          <p:cNvSpPr txBox="1"/>
          <p:nvPr/>
        </p:nvSpPr>
        <p:spPr>
          <a:xfrm>
            <a:off x="8065747" y="4826556"/>
            <a:ext cx="312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На промо акции сети обычно снижают собственную маржу, доинвестируя от себя в продажи продукта. На известные бренды маржа сетей ниже.</a:t>
            </a:r>
          </a:p>
        </p:txBody>
      </p:sp>
      <p:cxnSp>
        <p:nvCxnSpPr>
          <p:cNvPr id="40" name="Прямая соединительная линия 10">
            <a:extLst>
              <a:ext uri="{FF2B5EF4-FFF2-40B4-BE49-F238E27FC236}">
                <a16:creationId xmlns:a16="http://schemas.microsoft.com/office/drawing/2014/main" id="{4805126E-A84D-F314-7BC1-5CAF54254E15}"/>
              </a:ext>
            </a:extLst>
          </p:cNvPr>
          <p:cNvCxnSpPr>
            <a:cxnSpLocks/>
          </p:cNvCxnSpPr>
          <p:nvPr/>
        </p:nvCxnSpPr>
        <p:spPr>
          <a:xfrm>
            <a:off x="6913988" y="1650868"/>
            <a:ext cx="744112" cy="0"/>
          </a:xfrm>
          <a:prstGeom prst="line">
            <a:avLst/>
          </a:prstGeom>
          <a:ln w="25400">
            <a:solidFill>
              <a:srgbClr val="E32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814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EFE6A8-9532-E8E5-EBA7-AF5BB106E5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/>
        </p:blipFill>
        <p:spPr>
          <a:xfrm>
            <a:off x="-4283" y="0"/>
            <a:ext cx="12192000" cy="685800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F2F3816-AB82-D8CD-D93B-D9AA077794D4}"/>
              </a:ext>
            </a:extLst>
          </p:cNvPr>
          <p:cNvCxnSpPr>
            <a:cxnSpLocks/>
          </p:cNvCxnSpPr>
          <p:nvPr/>
        </p:nvCxnSpPr>
        <p:spPr>
          <a:xfrm flipV="1">
            <a:off x="3462981" y="2033354"/>
            <a:ext cx="0" cy="265004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Текст 12">
            <a:extLst>
              <a:ext uri="{FF2B5EF4-FFF2-40B4-BE49-F238E27FC236}">
                <a16:creationId xmlns:a16="http://schemas.microsoft.com/office/drawing/2014/main" id="{F0FAD763-DB47-9DD0-2691-B293E306ADA2}"/>
              </a:ext>
            </a:extLst>
          </p:cNvPr>
          <p:cNvSpPr txBox="1">
            <a:spLocks/>
          </p:cNvSpPr>
          <p:nvPr/>
        </p:nvSpPr>
        <p:spPr>
          <a:xfrm>
            <a:off x="1355717" y="438315"/>
            <a:ext cx="2522016" cy="28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ontserrat" panose="00000500000000000000" pitchFamily="2" charset="0"/>
                <a:ea typeface="Open Sans" panose="020B0606030504020204" pitchFamily="34" charset="0"/>
              </a:rPr>
              <a:t>Media Instinct Group</a:t>
            </a:r>
          </a:p>
        </p:txBody>
      </p:sp>
      <p:sp>
        <p:nvSpPr>
          <p:cNvPr id="3" name="Полилиния 13">
            <a:extLst>
              <a:ext uri="{FF2B5EF4-FFF2-40B4-BE49-F238E27FC236}">
                <a16:creationId xmlns:a16="http://schemas.microsoft.com/office/drawing/2014/main" id="{726D36F5-C27F-A61E-1C37-E41FB7DE4F8E}"/>
              </a:ext>
            </a:extLst>
          </p:cNvPr>
          <p:cNvSpPr/>
          <p:nvPr/>
        </p:nvSpPr>
        <p:spPr>
          <a:xfrm>
            <a:off x="0" y="333719"/>
            <a:ext cx="1295155" cy="505145"/>
          </a:xfrm>
          <a:custGeom>
            <a:avLst/>
            <a:gdLst>
              <a:gd name="connsiteX0" fmla="*/ 1028693 w 1295155"/>
              <a:gd name="connsiteY0" fmla="*/ 0 h 505145"/>
              <a:gd name="connsiteX1" fmla="*/ 1051530 w 1295155"/>
              <a:gd name="connsiteY1" fmla="*/ 0 h 505145"/>
              <a:gd name="connsiteX2" fmla="*/ 1051530 w 1295155"/>
              <a:gd name="connsiteY2" fmla="*/ 241221 h 505145"/>
              <a:gd name="connsiteX3" fmla="*/ 1295155 w 1295155"/>
              <a:gd name="connsiteY3" fmla="*/ 241221 h 505145"/>
              <a:gd name="connsiteX4" fmla="*/ 1295155 w 1295155"/>
              <a:gd name="connsiteY4" fmla="*/ 263840 h 505145"/>
              <a:gd name="connsiteX5" fmla="*/ 1067720 w 1295155"/>
              <a:gd name="connsiteY5" fmla="*/ 263840 h 505145"/>
              <a:gd name="connsiteX6" fmla="*/ 1184292 w 1295155"/>
              <a:gd name="connsiteY6" fmla="*/ 379386 h 505145"/>
              <a:gd name="connsiteX7" fmla="*/ 1224854 w 1295155"/>
              <a:gd name="connsiteY7" fmla="*/ 419562 h 505145"/>
              <a:gd name="connsiteX8" fmla="*/ 1208748 w 1295155"/>
              <a:gd name="connsiteY8" fmla="*/ 435514 h 505145"/>
              <a:gd name="connsiteX9" fmla="*/ 1168187 w 1295155"/>
              <a:gd name="connsiteY9" fmla="*/ 395338 h 505145"/>
              <a:gd name="connsiteX10" fmla="*/ 1051530 w 1295155"/>
              <a:gd name="connsiteY10" fmla="*/ 279877 h 505145"/>
              <a:gd name="connsiteX11" fmla="*/ 1051530 w 1295155"/>
              <a:gd name="connsiteY11" fmla="*/ 505145 h 505145"/>
              <a:gd name="connsiteX12" fmla="*/ 1028693 w 1295155"/>
              <a:gd name="connsiteY12" fmla="*/ 505145 h 505145"/>
              <a:gd name="connsiteX13" fmla="*/ 1028693 w 1295155"/>
              <a:gd name="connsiteY13" fmla="*/ 263840 h 505145"/>
              <a:gd name="connsiteX14" fmla="*/ 877354 w 1295155"/>
              <a:gd name="connsiteY14" fmla="*/ 263840 h 505145"/>
              <a:gd name="connsiteX15" fmla="*/ 785153 w 1295155"/>
              <a:gd name="connsiteY15" fmla="*/ 263840 h 505145"/>
              <a:gd name="connsiteX16" fmla="*/ 0 w 1295155"/>
              <a:gd name="connsiteY16" fmla="*/ 263840 h 505145"/>
              <a:gd name="connsiteX17" fmla="*/ 0 w 1295155"/>
              <a:gd name="connsiteY17" fmla="*/ 241221 h 505145"/>
              <a:gd name="connsiteX18" fmla="*/ 785153 w 1295155"/>
              <a:gd name="connsiteY18" fmla="*/ 241221 h 505145"/>
              <a:gd name="connsiteX19" fmla="*/ 877354 w 1295155"/>
              <a:gd name="connsiteY19" fmla="*/ 241221 h 505145"/>
              <a:gd name="connsiteX20" fmla="*/ 1012587 w 1295155"/>
              <a:gd name="connsiteY20" fmla="*/ 241221 h 505145"/>
              <a:gd name="connsiteX21" fmla="*/ 895930 w 1295155"/>
              <a:gd name="connsiteY21" fmla="*/ 125759 h 505145"/>
              <a:gd name="connsiteX22" fmla="*/ 850597 w 1295155"/>
              <a:gd name="connsiteY22" fmla="*/ 80857 h 505145"/>
              <a:gd name="connsiteX23" fmla="*/ 866787 w 1295155"/>
              <a:gd name="connsiteY23" fmla="*/ 64821 h 505145"/>
              <a:gd name="connsiteX24" fmla="*/ 912121 w 1295155"/>
              <a:gd name="connsiteY24" fmla="*/ 109722 h 505145"/>
              <a:gd name="connsiteX25" fmla="*/ 1028693 w 1295155"/>
              <a:gd name="connsiteY25" fmla="*/ 225269 h 50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95155" h="505145">
                <a:moveTo>
                  <a:pt x="1028693" y="0"/>
                </a:moveTo>
                <a:lnTo>
                  <a:pt x="1051530" y="0"/>
                </a:lnTo>
                <a:lnTo>
                  <a:pt x="1051530" y="241221"/>
                </a:lnTo>
                <a:lnTo>
                  <a:pt x="1295155" y="241221"/>
                </a:lnTo>
                <a:lnTo>
                  <a:pt x="1295155" y="263840"/>
                </a:lnTo>
                <a:lnTo>
                  <a:pt x="1067720" y="263840"/>
                </a:lnTo>
                <a:lnTo>
                  <a:pt x="1184292" y="379386"/>
                </a:lnTo>
                <a:lnTo>
                  <a:pt x="1224854" y="419562"/>
                </a:lnTo>
                <a:lnTo>
                  <a:pt x="1208748" y="435514"/>
                </a:lnTo>
                <a:lnTo>
                  <a:pt x="1168187" y="395338"/>
                </a:lnTo>
                <a:lnTo>
                  <a:pt x="1051530" y="279877"/>
                </a:lnTo>
                <a:lnTo>
                  <a:pt x="1051530" y="505145"/>
                </a:lnTo>
                <a:lnTo>
                  <a:pt x="1028693" y="505145"/>
                </a:lnTo>
                <a:lnTo>
                  <a:pt x="1028693" y="263840"/>
                </a:lnTo>
                <a:lnTo>
                  <a:pt x="877354" y="263840"/>
                </a:lnTo>
                <a:lnTo>
                  <a:pt x="785153" y="263840"/>
                </a:lnTo>
                <a:lnTo>
                  <a:pt x="0" y="263840"/>
                </a:lnTo>
                <a:lnTo>
                  <a:pt x="0" y="241221"/>
                </a:lnTo>
                <a:lnTo>
                  <a:pt x="785153" y="241221"/>
                </a:lnTo>
                <a:lnTo>
                  <a:pt x="877354" y="241221"/>
                </a:lnTo>
                <a:lnTo>
                  <a:pt x="1012587" y="241221"/>
                </a:lnTo>
                <a:lnTo>
                  <a:pt x="895930" y="125759"/>
                </a:lnTo>
                <a:lnTo>
                  <a:pt x="850597" y="80857"/>
                </a:lnTo>
                <a:lnTo>
                  <a:pt x="866787" y="64821"/>
                </a:lnTo>
                <a:lnTo>
                  <a:pt x="912121" y="109722"/>
                </a:lnTo>
                <a:lnTo>
                  <a:pt x="1028693" y="225269"/>
                </a:lnTo>
                <a:close/>
              </a:path>
            </a:pathLst>
          </a:custGeom>
          <a:solidFill>
            <a:srgbClr val="000000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373D7AD7-2D56-DE4E-E1B6-80DC4753A7AA}"/>
              </a:ext>
            </a:extLst>
          </p:cNvPr>
          <p:cNvSpPr/>
          <p:nvPr/>
        </p:nvSpPr>
        <p:spPr>
          <a:xfrm rot="18889200">
            <a:off x="702956" y="741234"/>
            <a:ext cx="340938" cy="22619"/>
          </a:xfrm>
          <a:custGeom>
            <a:avLst/>
            <a:gdLst>
              <a:gd name="connsiteX0" fmla="*/ 0 w 340938"/>
              <a:gd name="connsiteY0" fmla="*/ 0 h 22619"/>
              <a:gd name="connsiteX1" fmla="*/ 340939 w 340938"/>
              <a:gd name="connsiteY1" fmla="*/ 0 h 22619"/>
              <a:gd name="connsiteX2" fmla="*/ 340939 w 340938"/>
              <a:gd name="connsiteY2" fmla="*/ 22620 h 22619"/>
              <a:gd name="connsiteX3" fmla="*/ 0 w 340938"/>
              <a:gd name="connsiteY3" fmla="*/ 22620 h 2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38" h="22619">
                <a:moveTo>
                  <a:pt x="0" y="0"/>
                </a:moveTo>
                <a:lnTo>
                  <a:pt x="340939" y="0"/>
                </a:lnTo>
                <a:lnTo>
                  <a:pt x="340939" y="22620"/>
                </a:lnTo>
                <a:lnTo>
                  <a:pt x="0" y="22620"/>
                </a:lnTo>
                <a:close/>
              </a:path>
            </a:pathLst>
          </a:custGeom>
          <a:solidFill>
            <a:srgbClr val="E32612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5109036F-5D51-9F55-51B1-432FBCB99DFD}"/>
              </a:ext>
            </a:extLst>
          </p:cNvPr>
          <p:cNvSpPr/>
          <p:nvPr/>
        </p:nvSpPr>
        <p:spPr>
          <a:xfrm>
            <a:off x="1076155" y="291941"/>
            <a:ext cx="259304" cy="257763"/>
          </a:xfrm>
          <a:custGeom>
            <a:avLst/>
            <a:gdLst>
              <a:gd name="connsiteX0" fmla="*/ 243199 w 259304"/>
              <a:gd name="connsiteY0" fmla="*/ 0 h 257763"/>
              <a:gd name="connsiteX1" fmla="*/ 0 w 259304"/>
              <a:gd name="connsiteY1" fmla="*/ 241811 h 257763"/>
              <a:gd name="connsiteX2" fmla="*/ 16191 w 259304"/>
              <a:gd name="connsiteY2" fmla="*/ 257763 h 257763"/>
              <a:gd name="connsiteX3" fmla="*/ 259304 w 259304"/>
              <a:gd name="connsiteY3" fmla="*/ 15952 h 257763"/>
              <a:gd name="connsiteX4" fmla="*/ 243199 w 259304"/>
              <a:gd name="connsiteY4" fmla="*/ 0 h 257763"/>
              <a:gd name="connsiteX5" fmla="*/ 243199 w 259304"/>
              <a:gd name="connsiteY5" fmla="*/ 0 h 25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304" h="257763">
                <a:moveTo>
                  <a:pt x="243199" y="0"/>
                </a:moveTo>
                <a:lnTo>
                  <a:pt x="0" y="241811"/>
                </a:lnTo>
                <a:lnTo>
                  <a:pt x="16191" y="257763"/>
                </a:lnTo>
                <a:lnTo>
                  <a:pt x="259304" y="15952"/>
                </a:lnTo>
                <a:lnTo>
                  <a:pt x="243199" y="0"/>
                </a:lnTo>
                <a:lnTo>
                  <a:pt x="243199" y="0"/>
                </a:lnTo>
                <a:close/>
              </a:path>
            </a:pathLst>
          </a:custGeom>
          <a:solidFill>
            <a:srgbClr val="E32612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solidFill>
                <a:srgbClr val="E32612"/>
              </a:solidFill>
              <a:latin typeface="Tahoma" panose="020B060403050404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1AACBA-27FA-8315-980E-E0292AAB535A}"/>
              </a:ext>
            </a:extLst>
          </p:cNvPr>
          <p:cNvSpPr txBox="1">
            <a:spLocks/>
          </p:cNvSpPr>
          <p:nvPr/>
        </p:nvSpPr>
        <p:spPr>
          <a:xfrm>
            <a:off x="11338561" y="438315"/>
            <a:ext cx="484658" cy="2844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sz="1100" b="0" i="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5548DE-388B-48FE-B170-5C5A148BAF1D}" type="slidenum">
              <a:rPr lang="ru-RU" smtClean="0">
                <a:latin typeface="Montserrat" panose="00000500000000000000" pitchFamily="2" charset="0"/>
              </a:rPr>
              <a:pPr/>
              <a:t>6</a:t>
            </a:fld>
            <a:endParaRPr lang="ru-RU" dirty="0">
              <a:latin typeface="Montserrat" panose="000005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FDFD93-98E1-5AF2-C829-CCC6694AFB2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46967" y="575985"/>
            <a:ext cx="360000" cy="22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E719C0-AA45-154D-FBE4-4401AAC8EB6D}"/>
              </a:ext>
            </a:extLst>
          </p:cNvPr>
          <p:cNvSpPr txBox="1"/>
          <p:nvPr/>
        </p:nvSpPr>
        <p:spPr>
          <a:xfrm>
            <a:off x="634965" y="971085"/>
            <a:ext cx="795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Путь самурая — </a:t>
            </a:r>
            <a:r>
              <a:rPr lang="ru-RU" sz="2400" b="1" dirty="0">
                <a:solidFill>
                  <a:srgbClr val="E52813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работа с торговыми сетями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4E156B7-C4B9-AE0E-B2B9-A7CFFA10A8D4}"/>
              </a:ext>
            </a:extLst>
          </p:cNvPr>
          <p:cNvCxnSpPr>
            <a:cxnSpLocks/>
          </p:cNvCxnSpPr>
          <p:nvPr/>
        </p:nvCxnSpPr>
        <p:spPr>
          <a:xfrm flipV="1">
            <a:off x="9183233" y="1994211"/>
            <a:ext cx="0" cy="265004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10">
            <a:extLst>
              <a:ext uri="{FF2B5EF4-FFF2-40B4-BE49-F238E27FC236}">
                <a16:creationId xmlns:a16="http://schemas.microsoft.com/office/drawing/2014/main" id="{C85D7EFD-DAC4-A585-1C57-6715BD5199E8}"/>
              </a:ext>
            </a:extLst>
          </p:cNvPr>
          <p:cNvCxnSpPr>
            <a:cxnSpLocks/>
          </p:cNvCxnSpPr>
          <p:nvPr/>
        </p:nvCxnSpPr>
        <p:spPr>
          <a:xfrm>
            <a:off x="730253" y="1467435"/>
            <a:ext cx="3437887" cy="0"/>
          </a:xfrm>
          <a:prstGeom prst="line">
            <a:avLst/>
          </a:prstGeom>
          <a:ln w="25400">
            <a:solidFill>
              <a:srgbClr val="E32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BFE46C6-0BE0-69B7-1DBE-0D98DE755647}"/>
              </a:ext>
            </a:extLst>
          </p:cNvPr>
          <p:cNvGrpSpPr/>
          <p:nvPr/>
        </p:nvGrpSpPr>
        <p:grpSpPr>
          <a:xfrm>
            <a:off x="915809" y="1920241"/>
            <a:ext cx="5457770" cy="2848828"/>
            <a:chOff x="915809" y="1920241"/>
            <a:chExt cx="5457770" cy="265004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5641DEA-EAB2-0922-E759-9852D35675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3579" y="1920241"/>
              <a:ext cx="0" cy="265004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127E628-2967-A0A4-FCD5-192C7C9590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5809" y="1920241"/>
              <a:ext cx="0" cy="265004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 стрелкой 7">
            <a:extLst>
              <a:ext uri="{FF2B5EF4-FFF2-40B4-BE49-F238E27FC236}">
                <a16:creationId xmlns:a16="http://schemas.microsoft.com/office/drawing/2014/main" id="{B072B23B-5352-D5EE-0B25-92B7B5B802FE}"/>
              </a:ext>
            </a:extLst>
          </p:cNvPr>
          <p:cNvCxnSpPr>
            <a:cxnSpLocks/>
          </p:cNvCxnSpPr>
          <p:nvPr/>
        </p:nvCxnSpPr>
        <p:spPr>
          <a:xfrm>
            <a:off x="0" y="3885288"/>
            <a:ext cx="11689080" cy="0"/>
          </a:xfrm>
          <a:prstGeom prst="straightConnector1">
            <a:avLst/>
          </a:prstGeom>
          <a:ln w="12700" cap="flat">
            <a:solidFill>
              <a:srgbClr val="E52813"/>
            </a:solidFill>
            <a:prstDash val="lg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7288B27-813A-ED22-C75B-D99235AA1B2A}"/>
              </a:ext>
            </a:extLst>
          </p:cNvPr>
          <p:cNvSpPr txBox="1"/>
          <p:nvPr/>
        </p:nvSpPr>
        <p:spPr>
          <a:xfrm>
            <a:off x="939900" y="4092466"/>
            <a:ext cx="1061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E52813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01.</a:t>
            </a:r>
            <a:endParaRPr lang="ru-RU" sz="4000" b="1" dirty="0">
              <a:solidFill>
                <a:srgbClr val="E52813"/>
              </a:solidFill>
              <a:latin typeface="Montserrat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Овал 11">
            <a:extLst>
              <a:ext uri="{FF2B5EF4-FFF2-40B4-BE49-F238E27FC236}">
                <a16:creationId xmlns:a16="http://schemas.microsoft.com/office/drawing/2014/main" id="{81BEF589-47FA-1759-6E70-70691045DCD5}"/>
              </a:ext>
            </a:extLst>
          </p:cNvPr>
          <p:cNvSpPr>
            <a:spLocks noChangeAspect="1"/>
          </p:cNvSpPr>
          <p:nvPr/>
        </p:nvSpPr>
        <p:spPr>
          <a:xfrm>
            <a:off x="807809" y="3766074"/>
            <a:ext cx="216000" cy="216000"/>
          </a:xfrm>
          <a:prstGeom prst="ellipse">
            <a:avLst/>
          </a:prstGeom>
          <a:solidFill>
            <a:schemeClr val="bg1"/>
          </a:solidFill>
          <a:ln w="60325">
            <a:solidFill>
              <a:srgbClr val="E52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12">
            <a:extLst>
              <a:ext uri="{FF2B5EF4-FFF2-40B4-BE49-F238E27FC236}">
                <a16:creationId xmlns:a16="http://schemas.microsoft.com/office/drawing/2014/main" id="{A93795E7-8CF2-9DA3-4237-E782A8E73755}"/>
              </a:ext>
            </a:extLst>
          </p:cNvPr>
          <p:cNvSpPr>
            <a:spLocks noChangeAspect="1"/>
          </p:cNvSpPr>
          <p:nvPr/>
        </p:nvSpPr>
        <p:spPr>
          <a:xfrm>
            <a:off x="3357679" y="3766074"/>
            <a:ext cx="216000" cy="216000"/>
          </a:xfrm>
          <a:prstGeom prst="ellipse">
            <a:avLst/>
          </a:prstGeom>
          <a:solidFill>
            <a:schemeClr val="bg1"/>
          </a:solidFill>
          <a:ln w="60325">
            <a:solidFill>
              <a:srgbClr val="E52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757DA9-9DB4-6CD3-A9D7-3B6F27D8A3B6}"/>
              </a:ext>
            </a:extLst>
          </p:cNvPr>
          <p:cNvSpPr txBox="1"/>
          <p:nvPr/>
        </p:nvSpPr>
        <p:spPr>
          <a:xfrm>
            <a:off x="973643" y="1951276"/>
            <a:ext cx="2437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Вход в небольшие сети и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3BFDF23-2BF4-0AB2-1039-BF268FB40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" y="2409752"/>
            <a:ext cx="2373037" cy="81361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B657761-8C57-658D-22B7-0BD82C277AC5}"/>
              </a:ext>
            </a:extLst>
          </p:cNvPr>
          <p:cNvSpPr txBox="1"/>
          <p:nvPr/>
        </p:nvSpPr>
        <p:spPr>
          <a:xfrm>
            <a:off x="973643" y="3212138"/>
            <a:ext cx="24370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E52813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10% точек,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Москва</a:t>
            </a:r>
          </a:p>
        </p:txBody>
      </p:sp>
      <p:sp>
        <p:nvSpPr>
          <p:cNvPr id="39" name="Овал 12">
            <a:extLst>
              <a:ext uri="{FF2B5EF4-FFF2-40B4-BE49-F238E27FC236}">
                <a16:creationId xmlns:a16="http://schemas.microsoft.com/office/drawing/2014/main" id="{BEA15559-DA96-10D0-FC01-347261113386}"/>
              </a:ext>
            </a:extLst>
          </p:cNvPr>
          <p:cNvSpPr>
            <a:spLocks noChangeAspect="1"/>
          </p:cNvSpPr>
          <p:nvPr/>
        </p:nvSpPr>
        <p:spPr>
          <a:xfrm>
            <a:off x="6268277" y="3766074"/>
            <a:ext cx="216000" cy="216000"/>
          </a:xfrm>
          <a:prstGeom prst="ellipse">
            <a:avLst/>
          </a:prstGeom>
          <a:solidFill>
            <a:schemeClr val="bg1"/>
          </a:solidFill>
          <a:ln w="60325">
            <a:solidFill>
              <a:srgbClr val="E52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12">
            <a:extLst>
              <a:ext uri="{FF2B5EF4-FFF2-40B4-BE49-F238E27FC236}">
                <a16:creationId xmlns:a16="http://schemas.microsoft.com/office/drawing/2014/main" id="{2D5148DD-EFEC-C3D3-EF49-F28ADE67D260}"/>
              </a:ext>
            </a:extLst>
          </p:cNvPr>
          <p:cNvSpPr>
            <a:spLocks noChangeAspect="1"/>
          </p:cNvSpPr>
          <p:nvPr/>
        </p:nvSpPr>
        <p:spPr>
          <a:xfrm>
            <a:off x="9075233" y="3766074"/>
            <a:ext cx="216000" cy="216000"/>
          </a:xfrm>
          <a:prstGeom prst="ellipse">
            <a:avLst/>
          </a:prstGeom>
          <a:solidFill>
            <a:schemeClr val="bg1"/>
          </a:solidFill>
          <a:ln w="60325">
            <a:solidFill>
              <a:srgbClr val="E528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1674EB7-B8A7-52AD-ED74-E76EAEF71823}"/>
              </a:ext>
            </a:extLst>
          </p:cNvPr>
          <p:cNvSpPr txBox="1"/>
          <p:nvPr/>
        </p:nvSpPr>
        <p:spPr>
          <a:xfrm>
            <a:off x="3581561" y="1931523"/>
            <a:ext cx="263870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sz="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Развитие дистрибуции в Перекрестке +</a:t>
            </a:r>
          </a:p>
          <a:p>
            <a:endParaRPr lang="ru-RU" sz="1500" b="1" dirty="0">
              <a:solidFill>
                <a:srgbClr val="E52813"/>
              </a:solidFill>
              <a:latin typeface="Montserrat SemiBold" panose="000007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500" b="1" dirty="0">
              <a:solidFill>
                <a:srgbClr val="E52813"/>
              </a:solidFill>
              <a:latin typeface="Montserrat SemiBold" panose="000007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E52813"/>
              </a:solidFill>
              <a:effectLst/>
              <a:uLnTx/>
              <a:uFillTx/>
              <a:latin typeface="Montserrat SemiBold" panose="000007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D856CC-0BAE-45B7-4D2E-23CFE4076B99}"/>
              </a:ext>
            </a:extLst>
          </p:cNvPr>
          <p:cNvSpPr txBox="1"/>
          <p:nvPr/>
        </p:nvSpPr>
        <p:spPr>
          <a:xfrm>
            <a:off x="3550832" y="4061183"/>
            <a:ext cx="1061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E52813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r>
              <a:rPr lang="en-US" sz="4000" b="1" dirty="0">
                <a:solidFill>
                  <a:srgbClr val="E52813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4000" b="1" dirty="0">
              <a:solidFill>
                <a:srgbClr val="E52813"/>
              </a:solidFill>
              <a:latin typeface="Montserrat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2BF3DA43-D505-42B0-A7E0-4C111BB3AA6D}"/>
              </a:ext>
            </a:extLst>
          </p:cNvPr>
          <p:cNvGrpSpPr/>
          <p:nvPr/>
        </p:nvGrpSpPr>
        <p:grpSpPr>
          <a:xfrm>
            <a:off x="3672810" y="2618073"/>
            <a:ext cx="2537828" cy="352902"/>
            <a:chOff x="3604142" y="2857337"/>
            <a:chExt cx="2475671" cy="220047"/>
          </a:xfrm>
        </p:grpSpPr>
        <p:pic>
          <p:nvPicPr>
            <p:cNvPr id="49" name="Picture 2" descr="О'кей">
              <a:extLst>
                <a:ext uri="{FF2B5EF4-FFF2-40B4-BE49-F238E27FC236}">
                  <a16:creationId xmlns:a16="http://schemas.microsoft.com/office/drawing/2014/main" id="{D8C14531-3404-871B-22DB-384C36CAC3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398" y="2871734"/>
              <a:ext cx="620037" cy="160376"/>
            </a:xfrm>
            <a:prstGeom prst="rect">
              <a:avLst/>
            </a:prstGeom>
            <a:noFill/>
          </p:spPr>
        </p:pic>
        <p:pic>
          <p:nvPicPr>
            <p:cNvPr id="50" name="Picture 4">
              <a:extLst>
                <a:ext uri="{FF2B5EF4-FFF2-40B4-BE49-F238E27FC236}">
                  <a16:creationId xmlns:a16="http://schemas.microsoft.com/office/drawing/2014/main" id="{566E95BF-E263-4BD9-5E6B-191AAD260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4142" y="2857337"/>
              <a:ext cx="634787" cy="173496"/>
            </a:xfrm>
            <a:prstGeom prst="rect">
              <a:avLst/>
            </a:prstGeom>
            <a:noFill/>
          </p:spPr>
        </p:pic>
        <p:pic>
          <p:nvPicPr>
            <p:cNvPr id="51" name="Picture 6" descr="Пресс-центр METRO">
              <a:extLst>
                <a:ext uri="{FF2B5EF4-FFF2-40B4-BE49-F238E27FC236}">
                  <a16:creationId xmlns:a16="http://schemas.microsoft.com/office/drawing/2014/main" id="{3A9E4B82-48D0-65D4-29AF-2C1878547F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932" y="2875368"/>
              <a:ext cx="862881" cy="202016"/>
            </a:xfrm>
            <a:prstGeom prst="rect">
              <a:avLst/>
            </a:prstGeom>
            <a:noFill/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49A3A5A-6BAA-DD88-DF7E-B05F0DFED2BE}"/>
              </a:ext>
            </a:extLst>
          </p:cNvPr>
          <p:cNvSpPr txBox="1"/>
          <p:nvPr/>
        </p:nvSpPr>
        <p:spPr>
          <a:xfrm>
            <a:off x="6429899" y="4092466"/>
            <a:ext cx="1061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E52813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r>
              <a:rPr lang="en-US" sz="4000" b="1" dirty="0">
                <a:solidFill>
                  <a:srgbClr val="E52813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4000" b="1" dirty="0">
              <a:solidFill>
                <a:srgbClr val="E52813"/>
              </a:solidFill>
              <a:latin typeface="Montserrat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218938A-635C-6101-CFF9-B01F534C1FD3}"/>
              </a:ext>
            </a:extLst>
          </p:cNvPr>
          <p:cNvSpPr txBox="1"/>
          <p:nvPr/>
        </p:nvSpPr>
        <p:spPr>
          <a:xfrm>
            <a:off x="6569885" y="1946086"/>
            <a:ext cx="1774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prstClr val="black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Высший пилотаж это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SemiBold" panose="000007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32D91B6D-A7E5-7CAE-1EC0-6495531D0D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260" y="2336671"/>
            <a:ext cx="2253975" cy="94647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B24677BB-C8FF-7B77-6B55-B798716F5A7F}"/>
              </a:ext>
            </a:extLst>
          </p:cNvPr>
          <p:cNvSpPr txBox="1"/>
          <p:nvPr/>
        </p:nvSpPr>
        <p:spPr>
          <a:xfrm>
            <a:off x="9290189" y="1848245"/>
            <a:ext cx="303535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Вход в сначала гипера,</a:t>
            </a:r>
          </a:p>
          <a:p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затем супермаркеты</a:t>
            </a:r>
          </a:p>
          <a:p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и магазины у дома</a:t>
            </a:r>
          </a:p>
          <a:p>
            <a:endParaRPr lang="ru-RU" sz="1500" dirty="0">
              <a:solidFill>
                <a:prstClr val="black"/>
              </a:solidFill>
              <a:latin typeface="Montserrat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500" dirty="0">
              <a:solidFill>
                <a:prstClr val="black"/>
              </a:solidFill>
              <a:latin typeface="Montserrat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500" dirty="0">
                <a:solidFill>
                  <a:prstClr val="black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э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то уже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суперигра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A5567F0-DA5D-117D-B5F8-EAB01A780217}"/>
              </a:ext>
            </a:extLst>
          </p:cNvPr>
          <p:cNvSpPr txBox="1"/>
          <p:nvPr/>
        </p:nvSpPr>
        <p:spPr>
          <a:xfrm>
            <a:off x="9274552" y="4089643"/>
            <a:ext cx="1061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E52813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4000" b="1" dirty="0">
                <a:solidFill>
                  <a:srgbClr val="E52813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  <a:endParaRPr lang="ru-RU" sz="4000" b="1" dirty="0">
              <a:solidFill>
                <a:srgbClr val="E52813"/>
              </a:solidFill>
              <a:latin typeface="Montserrat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2EE98FCE-A595-1479-E095-EEFC09AA2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254" y="2685760"/>
            <a:ext cx="2252260" cy="45485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9798608-DC4F-4008-BF7D-1815D6CE9F5B}"/>
              </a:ext>
            </a:extLst>
          </p:cNvPr>
          <p:cNvSpPr/>
          <p:nvPr/>
        </p:nvSpPr>
        <p:spPr>
          <a:xfrm>
            <a:off x="3546502" y="3212138"/>
            <a:ext cx="244971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E52813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До 20% точек, </a:t>
            </a:r>
            <a:r>
              <a:rPr lang="ru-RU" sz="1500" dirty="0">
                <a:solidFill>
                  <a:prstClr val="black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Москва</a:t>
            </a:r>
          </a:p>
        </p:txBody>
      </p:sp>
      <p:pic>
        <p:nvPicPr>
          <p:cNvPr id="1028" name="Picture 4" descr="Телевизор PNG">
            <a:extLst>
              <a:ext uri="{FF2B5EF4-FFF2-40B4-BE49-F238E27FC236}">
                <a16:creationId xmlns:a16="http://schemas.microsoft.com/office/drawing/2014/main" id="{A4AB4041-8D3D-4A39-99EC-17D1EF4EC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981" y="5376613"/>
            <a:ext cx="1645303" cy="112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D223410-38F7-441B-8541-7EEA5C6CCC74}"/>
              </a:ext>
            </a:extLst>
          </p:cNvPr>
          <p:cNvSpPr txBox="1"/>
          <p:nvPr/>
        </p:nvSpPr>
        <p:spPr>
          <a:xfrm>
            <a:off x="3700508" y="5459169"/>
            <a:ext cx="10756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err="1">
                <a:solidFill>
                  <a:srgbClr val="E52813"/>
                </a:solidFill>
                <a:latin typeface="Montserrat" panose="020B0604020202020204" charset="-52"/>
                <a:ea typeface="Tahoma" panose="020B0604030504040204" pitchFamily="34" charset="0"/>
                <a:cs typeface="Tahoma" panose="020B0604030504040204" pitchFamily="34" charset="0"/>
              </a:rPr>
              <a:t>Лонч</a:t>
            </a:r>
            <a:r>
              <a:rPr lang="ru-RU" sz="1500" b="1" dirty="0">
                <a:solidFill>
                  <a:srgbClr val="E52813"/>
                </a:solidFill>
                <a:latin typeface="Montserrat" panose="020B0604020202020204" charset="-52"/>
                <a:ea typeface="Tahoma" panose="020B0604030504040204" pitchFamily="34" charset="0"/>
                <a:cs typeface="Tahoma" panose="020B0604030504040204" pitchFamily="34" charset="0"/>
              </a:rPr>
              <a:t> бренда на ТВ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E52813"/>
              </a:solidFill>
              <a:effectLst/>
              <a:uLnTx/>
              <a:uFillTx/>
              <a:latin typeface="Montserrat" panose="020B0604020202020204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Равнобедренный треугольник 11">
            <a:extLst>
              <a:ext uri="{FF2B5EF4-FFF2-40B4-BE49-F238E27FC236}">
                <a16:creationId xmlns:a16="http://schemas.microsoft.com/office/drawing/2014/main" id="{F56A9106-4AAF-4A5F-961F-B91B6214968E}"/>
              </a:ext>
            </a:extLst>
          </p:cNvPr>
          <p:cNvSpPr/>
          <p:nvPr/>
        </p:nvSpPr>
        <p:spPr>
          <a:xfrm>
            <a:off x="3746090" y="4787516"/>
            <a:ext cx="577445" cy="445212"/>
          </a:xfrm>
          <a:prstGeom prst="triangle">
            <a:avLst/>
          </a:prstGeom>
          <a:solidFill>
            <a:srgbClr val="E52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4D29FE-530B-4EAC-B0B9-BBE5F0B97E5D}"/>
              </a:ext>
            </a:extLst>
          </p:cNvPr>
          <p:cNvSpPr txBox="1"/>
          <p:nvPr/>
        </p:nvSpPr>
        <p:spPr>
          <a:xfrm>
            <a:off x="5188664" y="5446795"/>
            <a:ext cx="27624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Для обеспечения ротации на полке, иначе сети выведут продукт</a:t>
            </a:r>
          </a:p>
        </p:txBody>
      </p:sp>
    </p:spTree>
    <p:extLst>
      <p:ext uri="{BB962C8B-B14F-4D97-AF65-F5344CB8AC3E}">
        <p14:creationId xmlns:p14="http://schemas.microsoft.com/office/powerpoint/2010/main" val="960291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797FA679-7294-357D-3C70-7B18F8E7E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E719C0-AA45-154D-FBE4-4401AAC8EB6D}"/>
              </a:ext>
            </a:extLst>
          </p:cNvPr>
          <p:cNvSpPr txBox="1"/>
          <p:nvPr/>
        </p:nvSpPr>
        <p:spPr>
          <a:xfrm>
            <a:off x="1076155" y="836132"/>
            <a:ext cx="108267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Е</a:t>
            </a:r>
            <a:r>
              <a:rPr lang="en-US" sz="3200" b="1" dirty="0">
                <a:solidFill>
                  <a:schemeClr val="bg1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sz="3200" b="1" dirty="0">
                <a:solidFill>
                  <a:schemeClr val="bg1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ком : </a:t>
            </a:r>
            <a:r>
              <a:rPr lang="ru-RU" sz="3200" b="1" dirty="0" err="1">
                <a:solidFill>
                  <a:schemeClr val="bg1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ок</a:t>
            </a:r>
            <a:r>
              <a:rPr lang="ru-RU" sz="3200" b="1" dirty="0">
                <a:solidFill>
                  <a:schemeClr val="bg1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только для очень нишевых новых продуктов или для уже известных брендов</a:t>
            </a:r>
          </a:p>
        </p:txBody>
      </p:sp>
      <p:cxnSp>
        <p:nvCxnSpPr>
          <p:cNvPr id="10" name="Прямая соединительная линия 10">
            <a:extLst>
              <a:ext uri="{FF2B5EF4-FFF2-40B4-BE49-F238E27FC236}">
                <a16:creationId xmlns:a16="http://schemas.microsoft.com/office/drawing/2014/main" id="{C85D7EFD-DAC4-A585-1C57-6715BD5199E8}"/>
              </a:ext>
            </a:extLst>
          </p:cNvPr>
          <p:cNvCxnSpPr>
            <a:cxnSpLocks/>
          </p:cNvCxnSpPr>
          <p:nvPr/>
        </p:nvCxnSpPr>
        <p:spPr>
          <a:xfrm>
            <a:off x="1063543" y="2023110"/>
            <a:ext cx="3437887" cy="0"/>
          </a:xfrm>
          <a:prstGeom prst="line">
            <a:avLst/>
          </a:prstGeom>
          <a:ln w="25400">
            <a:solidFill>
              <a:srgbClr val="E32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D80AD4E-B5E8-C653-2497-B7496613353C}"/>
              </a:ext>
            </a:extLst>
          </p:cNvPr>
          <p:cNvSpPr txBox="1"/>
          <p:nvPr/>
        </p:nvSpPr>
        <p:spPr>
          <a:xfrm>
            <a:off x="1076155" y="2460078"/>
            <a:ext cx="30909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E32612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100</a:t>
            </a:r>
            <a:r>
              <a:rPr lang="ru-RU" sz="2000" b="1" dirty="0">
                <a:solidFill>
                  <a:srgbClr val="E32612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E32612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тр</a:t>
            </a:r>
            <a:r>
              <a:rPr lang="ru-RU" sz="2000" b="1" dirty="0">
                <a:solidFill>
                  <a:srgbClr val="E32612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32612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в месяц</a:t>
            </a:r>
          </a:p>
        </p:txBody>
      </p:sp>
      <p:cxnSp>
        <p:nvCxnSpPr>
          <p:cNvPr id="13" name="Прямая соединительная линия 10">
            <a:extLst>
              <a:ext uri="{FF2B5EF4-FFF2-40B4-BE49-F238E27FC236}">
                <a16:creationId xmlns:a16="http://schemas.microsoft.com/office/drawing/2014/main" id="{E2219D47-28E1-3FC0-2F6F-3261FEA3ACB0}"/>
              </a:ext>
            </a:extLst>
          </p:cNvPr>
          <p:cNvCxnSpPr>
            <a:cxnSpLocks/>
          </p:cNvCxnSpPr>
          <p:nvPr/>
        </p:nvCxnSpPr>
        <p:spPr>
          <a:xfrm>
            <a:off x="1158831" y="3437374"/>
            <a:ext cx="2043427" cy="0"/>
          </a:xfrm>
          <a:prstGeom prst="line">
            <a:avLst/>
          </a:prstGeom>
          <a:ln w="25400">
            <a:solidFill>
              <a:srgbClr val="E32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1CCE591-F179-324D-B507-563842BF1506}"/>
              </a:ext>
            </a:extLst>
          </p:cNvPr>
          <p:cNvSpPr txBox="1"/>
          <p:nvPr/>
        </p:nvSpPr>
        <p:spPr>
          <a:xfrm>
            <a:off x="1076155" y="3543147"/>
            <a:ext cx="18594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Очень легкий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и быстрый вход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12714E-3D37-1E7D-0892-79320CCB1A4A}"/>
              </a:ext>
            </a:extLst>
          </p:cNvPr>
          <p:cNvSpPr txBox="1"/>
          <p:nvPr/>
        </p:nvSpPr>
        <p:spPr>
          <a:xfrm>
            <a:off x="1021412" y="4923278"/>
            <a:ext cx="231826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32612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~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E32612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32612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сильно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32612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в минус</a:t>
            </a:r>
          </a:p>
        </p:txBody>
      </p:sp>
      <p:cxnSp>
        <p:nvCxnSpPr>
          <p:cNvPr id="19" name="Прямая соединительная линия 10">
            <a:extLst>
              <a:ext uri="{FF2B5EF4-FFF2-40B4-BE49-F238E27FC236}">
                <a16:creationId xmlns:a16="http://schemas.microsoft.com/office/drawing/2014/main" id="{C49CA3A2-4A81-B5DD-48B7-D85EE08AD1F1}"/>
              </a:ext>
            </a:extLst>
          </p:cNvPr>
          <p:cNvCxnSpPr>
            <a:cxnSpLocks/>
          </p:cNvCxnSpPr>
          <p:nvPr/>
        </p:nvCxnSpPr>
        <p:spPr>
          <a:xfrm>
            <a:off x="1063543" y="6039413"/>
            <a:ext cx="2088111" cy="0"/>
          </a:xfrm>
          <a:prstGeom prst="line">
            <a:avLst/>
          </a:prstGeom>
          <a:ln w="25400">
            <a:solidFill>
              <a:srgbClr val="E32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E079B6A-BA23-D259-94A4-2021A49DFF61}"/>
              </a:ext>
            </a:extLst>
          </p:cNvPr>
          <p:cNvSpPr txBox="1"/>
          <p:nvPr/>
        </p:nvSpPr>
        <p:spPr>
          <a:xfrm>
            <a:off x="980867" y="6159769"/>
            <a:ext cx="318265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Реклама не окупается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SemiBold" panose="000007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и трудно строить бренд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A2EC00-E7FA-D013-683D-20356C3021E4}"/>
              </a:ext>
            </a:extLst>
          </p:cNvPr>
          <p:cNvSpPr txBox="1"/>
          <p:nvPr/>
        </p:nvSpPr>
        <p:spPr>
          <a:xfrm>
            <a:off x="1076155" y="2259095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32612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от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2CEA35-E1B4-B0A4-767B-889AE9473E0C}"/>
              </a:ext>
            </a:extLst>
          </p:cNvPr>
          <p:cNvSpPr txBox="1"/>
          <p:nvPr/>
        </p:nvSpPr>
        <p:spPr>
          <a:xfrm>
            <a:off x="1001608" y="4626441"/>
            <a:ext cx="2445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32612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2612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жидаемый</a:t>
            </a:r>
            <a:r>
              <a:rPr lang="ru-RU" b="1" dirty="0">
                <a:solidFill>
                  <a:srgbClr val="E32612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32612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ROI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0712DC-3819-4865-BDC6-9F57F0D3DE30}"/>
              </a:ext>
            </a:extLst>
          </p:cNvPr>
          <p:cNvSpPr txBox="1"/>
          <p:nvPr/>
        </p:nvSpPr>
        <p:spPr>
          <a:xfrm>
            <a:off x="5548944" y="2257017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Число позиций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52813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«Вареная колбаса»</a:t>
            </a:r>
            <a:endParaRPr lang="ru-RU" dirty="0">
              <a:solidFill>
                <a:srgbClr val="E52813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FBA680-71B8-3A43-DAE3-AD1DE11D90F2}"/>
              </a:ext>
            </a:extLst>
          </p:cNvPr>
          <p:cNvSpPr txBox="1"/>
          <p:nvPr/>
        </p:nvSpPr>
        <p:spPr>
          <a:xfrm>
            <a:off x="6059016" y="2876186"/>
            <a:ext cx="15584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E32612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~</a:t>
            </a: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E32612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E32612"/>
              </a:solidFill>
              <a:effectLst/>
              <a:uLnTx/>
              <a:uFillTx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6C46AF3-3CB7-CDEB-C699-C68436B2C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309" y="3239654"/>
            <a:ext cx="1997076" cy="68471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6502743-2A59-7E83-0778-C55B1C5CD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39" y="2811965"/>
            <a:ext cx="1613101" cy="6773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EAB342C-B6A2-208E-F0E5-49EF7B20CA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217" y="3007571"/>
            <a:ext cx="1475969" cy="29807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AC93475-08C0-4223-6014-D0DE08C47F5D}"/>
              </a:ext>
            </a:extLst>
          </p:cNvPr>
          <p:cNvSpPr txBox="1"/>
          <p:nvPr/>
        </p:nvSpPr>
        <p:spPr>
          <a:xfrm>
            <a:off x="5635383" y="3891849"/>
            <a:ext cx="19768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E32612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7901</a:t>
            </a:r>
          </a:p>
        </p:txBody>
      </p:sp>
      <p:pic>
        <p:nvPicPr>
          <p:cNvPr id="52" name="Picture 2" descr="Файл:Sbermm logo.png — Википедия">
            <a:extLst>
              <a:ext uri="{FF2B5EF4-FFF2-40B4-BE49-F238E27FC236}">
                <a16:creationId xmlns:a16="http://schemas.microsoft.com/office/drawing/2014/main" id="{61175306-C1EC-1DC7-B6EA-DAA32D74F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994" y="4157658"/>
            <a:ext cx="1629705" cy="53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Прямая соединительная линия 10">
            <a:extLst>
              <a:ext uri="{FF2B5EF4-FFF2-40B4-BE49-F238E27FC236}">
                <a16:creationId xmlns:a16="http://schemas.microsoft.com/office/drawing/2014/main" id="{8BCB6D86-C6D5-B799-A3A3-BF60DBF30FD4}"/>
              </a:ext>
            </a:extLst>
          </p:cNvPr>
          <p:cNvCxnSpPr>
            <a:cxnSpLocks/>
          </p:cNvCxnSpPr>
          <p:nvPr/>
        </p:nvCxnSpPr>
        <p:spPr>
          <a:xfrm>
            <a:off x="5705753" y="4892712"/>
            <a:ext cx="3647952" cy="0"/>
          </a:xfrm>
          <a:prstGeom prst="line">
            <a:avLst/>
          </a:prstGeom>
          <a:ln w="25400">
            <a:solidFill>
              <a:srgbClr val="E32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4244E63-FC69-03AE-92C2-755AD02AC782}"/>
              </a:ext>
            </a:extLst>
          </p:cNvPr>
          <p:cNvSpPr txBox="1"/>
          <p:nvPr/>
        </p:nvSpPr>
        <p:spPr>
          <a:xfrm>
            <a:off x="5635383" y="5029187"/>
            <a:ext cx="482460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Большая конкуренция.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Легкий вход позволит конкурентам быстро сделать то же самое. А в случае с розничными сетями, «путь самурая» защитит от конкурентов</a:t>
            </a:r>
          </a:p>
        </p:txBody>
      </p:sp>
      <p:cxnSp>
        <p:nvCxnSpPr>
          <p:cNvPr id="59" name="Прямая со стрелкой 7">
            <a:extLst>
              <a:ext uri="{FF2B5EF4-FFF2-40B4-BE49-F238E27FC236}">
                <a16:creationId xmlns:a16="http://schemas.microsoft.com/office/drawing/2014/main" id="{46F44DCE-3C6C-FB56-DE1E-815B23E84FFD}"/>
              </a:ext>
            </a:extLst>
          </p:cNvPr>
          <p:cNvCxnSpPr>
            <a:cxnSpLocks/>
          </p:cNvCxnSpPr>
          <p:nvPr/>
        </p:nvCxnSpPr>
        <p:spPr>
          <a:xfrm>
            <a:off x="7730349" y="3365028"/>
            <a:ext cx="441960" cy="0"/>
          </a:xfrm>
          <a:prstGeom prst="straightConnector1">
            <a:avLst/>
          </a:prstGeom>
          <a:ln w="12700" cap="flat">
            <a:solidFill>
              <a:schemeClr val="bg1"/>
            </a:solidFill>
            <a:prstDash val="lg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7">
            <a:extLst>
              <a:ext uri="{FF2B5EF4-FFF2-40B4-BE49-F238E27FC236}">
                <a16:creationId xmlns:a16="http://schemas.microsoft.com/office/drawing/2014/main" id="{49E1A0BD-AFED-E4EA-9514-3724F171268F}"/>
              </a:ext>
            </a:extLst>
          </p:cNvPr>
          <p:cNvCxnSpPr>
            <a:cxnSpLocks/>
          </p:cNvCxnSpPr>
          <p:nvPr/>
        </p:nvCxnSpPr>
        <p:spPr>
          <a:xfrm>
            <a:off x="7730349" y="4469928"/>
            <a:ext cx="441960" cy="0"/>
          </a:xfrm>
          <a:prstGeom prst="straightConnector1">
            <a:avLst/>
          </a:prstGeom>
          <a:ln w="12700" cap="flat">
            <a:solidFill>
              <a:schemeClr val="bg1"/>
            </a:solidFill>
            <a:prstDash val="lg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рямоугольник 16">
            <a:extLst>
              <a:ext uri="{FF2B5EF4-FFF2-40B4-BE49-F238E27FC236}">
                <a16:creationId xmlns:a16="http://schemas.microsoft.com/office/drawing/2014/main" id="{98E6247A-E86B-6AF9-FF2B-9E988E0C1424}"/>
              </a:ext>
            </a:extLst>
          </p:cNvPr>
          <p:cNvSpPr/>
          <p:nvPr/>
        </p:nvSpPr>
        <p:spPr>
          <a:xfrm>
            <a:off x="5705753" y="6318777"/>
            <a:ext cx="3600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Источник: оценка </a:t>
            </a: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MI</a:t>
            </a:r>
            <a:endParaRPr kumimoji="0" lang="ru-RU" sz="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cxnSp>
        <p:nvCxnSpPr>
          <p:cNvPr id="69" name="Прямая со стрелкой 7">
            <a:extLst>
              <a:ext uri="{FF2B5EF4-FFF2-40B4-BE49-F238E27FC236}">
                <a16:creationId xmlns:a16="http://schemas.microsoft.com/office/drawing/2014/main" id="{BFA6A3FC-FB53-80E1-27C5-D6FED570A41D}"/>
              </a:ext>
            </a:extLst>
          </p:cNvPr>
          <p:cNvCxnSpPr>
            <a:cxnSpLocks/>
          </p:cNvCxnSpPr>
          <p:nvPr/>
        </p:nvCxnSpPr>
        <p:spPr>
          <a:xfrm>
            <a:off x="5036377" y="2024614"/>
            <a:ext cx="0" cy="4225931"/>
          </a:xfrm>
          <a:prstGeom prst="straightConnector1">
            <a:avLst/>
          </a:prstGeom>
          <a:ln w="12700" cap="flat">
            <a:solidFill>
              <a:schemeClr val="bg1">
                <a:alpha val="20000"/>
              </a:schemeClr>
            </a:solidFill>
            <a:prstDash val="lgDash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">
            <a:extLst>
              <a:ext uri="{FF2B5EF4-FFF2-40B4-BE49-F238E27FC236}">
                <a16:creationId xmlns:a16="http://schemas.microsoft.com/office/drawing/2014/main" id="{D42CF64C-1D2A-2219-820C-B0F01243F2F3}"/>
              </a:ext>
            </a:extLst>
          </p:cNvPr>
          <p:cNvCxnSpPr>
            <a:cxnSpLocks/>
          </p:cNvCxnSpPr>
          <p:nvPr/>
        </p:nvCxnSpPr>
        <p:spPr>
          <a:xfrm flipH="1">
            <a:off x="5635383" y="2656169"/>
            <a:ext cx="1678027" cy="0"/>
          </a:xfrm>
          <a:prstGeom prst="straightConnector1">
            <a:avLst/>
          </a:prstGeom>
          <a:ln w="12700" cap="flat">
            <a:solidFill>
              <a:schemeClr val="bg1"/>
            </a:solidFill>
            <a:prstDash val="lgDash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Текст 12">
            <a:extLst>
              <a:ext uri="{FF2B5EF4-FFF2-40B4-BE49-F238E27FC236}">
                <a16:creationId xmlns:a16="http://schemas.microsoft.com/office/drawing/2014/main" id="{DFF676FD-822E-6D19-C83D-FA8232058B28}"/>
              </a:ext>
            </a:extLst>
          </p:cNvPr>
          <p:cNvSpPr txBox="1">
            <a:spLocks/>
          </p:cNvSpPr>
          <p:nvPr/>
        </p:nvSpPr>
        <p:spPr>
          <a:xfrm>
            <a:off x="1355717" y="438315"/>
            <a:ext cx="2522016" cy="28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</a:rPr>
              <a:t>Media Instinct Group</a:t>
            </a:r>
          </a:p>
        </p:txBody>
      </p:sp>
      <p:sp>
        <p:nvSpPr>
          <p:cNvPr id="78" name="Полилиния 13">
            <a:extLst>
              <a:ext uri="{FF2B5EF4-FFF2-40B4-BE49-F238E27FC236}">
                <a16:creationId xmlns:a16="http://schemas.microsoft.com/office/drawing/2014/main" id="{A54623BA-F444-BB74-B9DA-708F00F257E5}"/>
              </a:ext>
            </a:extLst>
          </p:cNvPr>
          <p:cNvSpPr/>
          <p:nvPr/>
        </p:nvSpPr>
        <p:spPr>
          <a:xfrm>
            <a:off x="0" y="333719"/>
            <a:ext cx="1295155" cy="505145"/>
          </a:xfrm>
          <a:custGeom>
            <a:avLst/>
            <a:gdLst>
              <a:gd name="connsiteX0" fmla="*/ 1028693 w 1295155"/>
              <a:gd name="connsiteY0" fmla="*/ 0 h 505145"/>
              <a:gd name="connsiteX1" fmla="*/ 1051530 w 1295155"/>
              <a:gd name="connsiteY1" fmla="*/ 0 h 505145"/>
              <a:gd name="connsiteX2" fmla="*/ 1051530 w 1295155"/>
              <a:gd name="connsiteY2" fmla="*/ 241221 h 505145"/>
              <a:gd name="connsiteX3" fmla="*/ 1295155 w 1295155"/>
              <a:gd name="connsiteY3" fmla="*/ 241221 h 505145"/>
              <a:gd name="connsiteX4" fmla="*/ 1295155 w 1295155"/>
              <a:gd name="connsiteY4" fmla="*/ 263840 h 505145"/>
              <a:gd name="connsiteX5" fmla="*/ 1067720 w 1295155"/>
              <a:gd name="connsiteY5" fmla="*/ 263840 h 505145"/>
              <a:gd name="connsiteX6" fmla="*/ 1184292 w 1295155"/>
              <a:gd name="connsiteY6" fmla="*/ 379386 h 505145"/>
              <a:gd name="connsiteX7" fmla="*/ 1224854 w 1295155"/>
              <a:gd name="connsiteY7" fmla="*/ 419562 h 505145"/>
              <a:gd name="connsiteX8" fmla="*/ 1208748 w 1295155"/>
              <a:gd name="connsiteY8" fmla="*/ 435514 h 505145"/>
              <a:gd name="connsiteX9" fmla="*/ 1168187 w 1295155"/>
              <a:gd name="connsiteY9" fmla="*/ 395338 h 505145"/>
              <a:gd name="connsiteX10" fmla="*/ 1051530 w 1295155"/>
              <a:gd name="connsiteY10" fmla="*/ 279877 h 505145"/>
              <a:gd name="connsiteX11" fmla="*/ 1051530 w 1295155"/>
              <a:gd name="connsiteY11" fmla="*/ 505145 h 505145"/>
              <a:gd name="connsiteX12" fmla="*/ 1028693 w 1295155"/>
              <a:gd name="connsiteY12" fmla="*/ 505145 h 505145"/>
              <a:gd name="connsiteX13" fmla="*/ 1028693 w 1295155"/>
              <a:gd name="connsiteY13" fmla="*/ 263840 h 505145"/>
              <a:gd name="connsiteX14" fmla="*/ 877354 w 1295155"/>
              <a:gd name="connsiteY14" fmla="*/ 263840 h 505145"/>
              <a:gd name="connsiteX15" fmla="*/ 785153 w 1295155"/>
              <a:gd name="connsiteY15" fmla="*/ 263840 h 505145"/>
              <a:gd name="connsiteX16" fmla="*/ 0 w 1295155"/>
              <a:gd name="connsiteY16" fmla="*/ 263840 h 505145"/>
              <a:gd name="connsiteX17" fmla="*/ 0 w 1295155"/>
              <a:gd name="connsiteY17" fmla="*/ 241221 h 505145"/>
              <a:gd name="connsiteX18" fmla="*/ 785153 w 1295155"/>
              <a:gd name="connsiteY18" fmla="*/ 241221 h 505145"/>
              <a:gd name="connsiteX19" fmla="*/ 877354 w 1295155"/>
              <a:gd name="connsiteY19" fmla="*/ 241221 h 505145"/>
              <a:gd name="connsiteX20" fmla="*/ 1012587 w 1295155"/>
              <a:gd name="connsiteY20" fmla="*/ 241221 h 505145"/>
              <a:gd name="connsiteX21" fmla="*/ 895930 w 1295155"/>
              <a:gd name="connsiteY21" fmla="*/ 125759 h 505145"/>
              <a:gd name="connsiteX22" fmla="*/ 850597 w 1295155"/>
              <a:gd name="connsiteY22" fmla="*/ 80857 h 505145"/>
              <a:gd name="connsiteX23" fmla="*/ 866787 w 1295155"/>
              <a:gd name="connsiteY23" fmla="*/ 64821 h 505145"/>
              <a:gd name="connsiteX24" fmla="*/ 912121 w 1295155"/>
              <a:gd name="connsiteY24" fmla="*/ 109722 h 505145"/>
              <a:gd name="connsiteX25" fmla="*/ 1028693 w 1295155"/>
              <a:gd name="connsiteY25" fmla="*/ 225269 h 50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95155" h="505145">
                <a:moveTo>
                  <a:pt x="1028693" y="0"/>
                </a:moveTo>
                <a:lnTo>
                  <a:pt x="1051530" y="0"/>
                </a:lnTo>
                <a:lnTo>
                  <a:pt x="1051530" y="241221"/>
                </a:lnTo>
                <a:lnTo>
                  <a:pt x="1295155" y="241221"/>
                </a:lnTo>
                <a:lnTo>
                  <a:pt x="1295155" y="263840"/>
                </a:lnTo>
                <a:lnTo>
                  <a:pt x="1067720" y="263840"/>
                </a:lnTo>
                <a:lnTo>
                  <a:pt x="1184292" y="379386"/>
                </a:lnTo>
                <a:lnTo>
                  <a:pt x="1224854" y="419562"/>
                </a:lnTo>
                <a:lnTo>
                  <a:pt x="1208748" y="435514"/>
                </a:lnTo>
                <a:lnTo>
                  <a:pt x="1168187" y="395338"/>
                </a:lnTo>
                <a:lnTo>
                  <a:pt x="1051530" y="279877"/>
                </a:lnTo>
                <a:lnTo>
                  <a:pt x="1051530" y="505145"/>
                </a:lnTo>
                <a:lnTo>
                  <a:pt x="1028693" y="505145"/>
                </a:lnTo>
                <a:lnTo>
                  <a:pt x="1028693" y="263840"/>
                </a:lnTo>
                <a:lnTo>
                  <a:pt x="877354" y="263840"/>
                </a:lnTo>
                <a:lnTo>
                  <a:pt x="785153" y="263840"/>
                </a:lnTo>
                <a:lnTo>
                  <a:pt x="0" y="263840"/>
                </a:lnTo>
                <a:lnTo>
                  <a:pt x="0" y="241221"/>
                </a:lnTo>
                <a:lnTo>
                  <a:pt x="785153" y="241221"/>
                </a:lnTo>
                <a:lnTo>
                  <a:pt x="877354" y="241221"/>
                </a:lnTo>
                <a:lnTo>
                  <a:pt x="1012587" y="241221"/>
                </a:lnTo>
                <a:lnTo>
                  <a:pt x="895930" y="125759"/>
                </a:lnTo>
                <a:lnTo>
                  <a:pt x="850597" y="80857"/>
                </a:lnTo>
                <a:lnTo>
                  <a:pt x="866787" y="64821"/>
                </a:lnTo>
                <a:lnTo>
                  <a:pt x="912121" y="109722"/>
                </a:lnTo>
                <a:lnTo>
                  <a:pt x="1028693" y="225269"/>
                </a:lnTo>
                <a:close/>
              </a:path>
            </a:pathLst>
          </a:custGeom>
          <a:solidFill>
            <a:schemeClr val="bg1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79" name="Рисунок 9">
            <a:extLst>
              <a:ext uri="{FF2B5EF4-FFF2-40B4-BE49-F238E27FC236}">
                <a16:creationId xmlns:a16="http://schemas.microsoft.com/office/drawing/2014/main" id="{74D3BCEC-2364-32B8-FC7E-2C606436E51E}"/>
              </a:ext>
            </a:extLst>
          </p:cNvPr>
          <p:cNvSpPr/>
          <p:nvPr/>
        </p:nvSpPr>
        <p:spPr>
          <a:xfrm rot="18889200">
            <a:off x="702956" y="741234"/>
            <a:ext cx="340938" cy="22619"/>
          </a:xfrm>
          <a:custGeom>
            <a:avLst/>
            <a:gdLst>
              <a:gd name="connsiteX0" fmla="*/ 0 w 340938"/>
              <a:gd name="connsiteY0" fmla="*/ 0 h 22619"/>
              <a:gd name="connsiteX1" fmla="*/ 340939 w 340938"/>
              <a:gd name="connsiteY1" fmla="*/ 0 h 22619"/>
              <a:gd name="connsiteX2" fmla="*/ 340939 w 340938"/>
              <a:gd name="connsiteY2" fmla="*/ 22620 h 22619"/>
              <a:gd name="connsiteX3" fmla="*/ 0 w 340938"/>
              <a:gd name="connsiteY3" fmla="*/ 22620 h 2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38" h="22619">
                <a:moveTo>
                  <a:pt x="0" y="0"/>
                </a:moveTo>
                <a:lnTo>
                  <a:pt x="340939" y="0"/>
                </a:lnTo>
                <a:lnTo>
                  <a:pt x="340939" y="22620"/>
                </a:lnTo>
                <a:lnTo>
                  <a:pt x="0" y="22620"/>
                </a:lnTo>
                <a:close/>
              </a:path>
            </a:pathLst>
          </a:custGeom>
          <a:solidFill>
            <a:srgbClr val="E32612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80" name="Рисунок 9">
            <a:extLst>
              <a:ext uri="{FF2B5EF4-FFF2-40B4-BE49-F238E27FC236}">
                <a16:creationId xmlns:a16="http://schemas.microsoft.com/office/drawing/2014/main" id="{F7F12260-7D4D-AEA7-4487-7AF2C828E5AF}"/>
              </a:ext>
            </a:extLst>
          </p:cNvPr>
          <p:cNvSpPr/>
          <p:nvPr/>
        </p:nvSpPr>
        <p:spPr>
          <a:xfrm>
            <a:off x="1076155" y="291941"/>
            <a:ext cx="259304" cy="257763"/>
          </a:xfrm>
          <a:custGeom>
            <a:avLst/>
            <a:gdLst>
              <a:gd name="connsiteX0" fmla="*/ 243199 w 259304"/>
              <a:gd name="connsiteY0" fmla="*/ 0 h 257763"/>
              <a:gd name="connsiteX1" fmla="*/ 0 w 259304"/>
              <a:gd name="connsiteY1" fmla="*/ 241811 h 257763"/>
              <a:gd name="connsiteX2" fmla="*/ 16191 w 259304"/>
              <a:gd name="connsiteY2" fmla="*/ 257763 h 257763"/>
              <a:gd name="connsiteX3" fmla="*/ 259304 w 259304"/>
              <a:gd name="connsiteY3" fmla="*/ 15952 h 257763"/>
              <a:gd name="connsiteX4" fmla="*/ 243199 w 259304"/>
              <a:gd name="connsiteY4" fmla="*/ 0 h 257763"/>
              <a:gd name="connsiteX5" fmla="*/ 243199 w 259304"/>
              <a:gd name="connsiteY5" fmla="*/ 0 h 25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304" h="257763">
                <a:moveTo>
                  <a:pt x="243199" y="0"/>
                </a:moveTo>
                <a:lnTo>
                  <a:pt x="0" y="241811"/>
                </a:lnTo>
                <a:lnTo>
                  <a:pt x="16191" y="257763"/>
                </a:lnTo>
                <a:lnTo>
                  <a:pt x="259304" y="15952"/>
                </a:lnTo>
                <a:lnTo>
                  <a:pt x="243199" y="0"/>
                </a:lnTo>
                <a:lnTo>
                  <a:pt x="243199" y="0"/>
                </a:lnTo>
                <a:close/>
              </a:path>
            </a:pathLst>
          </a:custGeom>
          <a:solidFill>
            <a:srgbClr val="E32612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solidFill>
                <a:srgbClr val="E32612"/>
              </a:solidFill>
              <a:latin typeface="Tahoma" panose="020B0604030504040204" pitchFamily="34" charset="0"/>
            </a:endParaRPr>
          </a:p>
        </p:txBody>
      </p:sp>
      <p:sp>
        <p:nvSpPr>
          <p:cNvPr id="81" name="Номер слайда 5">
            <a:extLst>
              <a:ext uri="{FF2B5EF4-FFF2-40B4-BE49-F238E27FC236}">
                <a16:creationId xmlns:a16="http://schemas.microsoft.com/office/drawing/2014/main" id="{609328A5-F624-F040-1716-9B09E76FF4B7}"/>
              </a:ext>
            </a:extLst>
          </p:cNvPr>
          <p:cNvSpPr txBox="1">
            <a:spLocks/>
          </p:cNvSpPr>
          <p:nvPr/>
        </p:nvSpPr>
        <p:spPr>
          <a:xfrm>
            <a:off x="11338561" y="438315"/>
            <a:ext cx="484658" cy="2844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sz="1100" b="0" i="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5548DE-388B-48FE-B170-5C5A148BAF1D}" type="slidenum">
              <a:rPr lang="ru-RU" smtClean="0">
                <a:solidFill>
                  <a:schemeClr val="bg1"/>
                </a:solidFill>
                <a:latin typeface="Montserrat" panose="00000500000000000000" pitchFamily="2" charset="0"/>
              </a:rPr>
              <a:pPr/>
              <a:t>7</a:t>
            </a:fld>
            <a:endParaRPr lang="ru-RU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82" name="Рисунок 6">
            <a:extLst>
              <a:ext uri="{FF2B5EF4-FFF2-40B4-BE49-F238E27FC236}">
                <a16:creationId xmlns:a16="http://schemas.microsoft.com/office/drawing/2014/main" id="{C4F7BA38-678A-4711-3E33-C078E0950D73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46967" y="575985"/>
            <a:ext cx="360000" cy="2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42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1D6B20C-5846-E12A-4E85-8FFE98A18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Текст 12">
            <a:extLst>
              <a:ext uri="{FF2B5EF4-FFF2-40B4-BE49-F238E27FC236}">
                <a16:creationId xmlns:a16="http://schemas.microsoft.com/office/drawing/2014/main" id="{F0FAD763-DB47-9DD0-2691-B293E306ADA2}"/>
              </a:ext>
            </a:extLst>
          </p:cNvPr>
          <p:cNvSpPr txBox="1">
            <a:spLocks/>
          </p:cNvSpPr>
          <p:nvPr/>
        </p:nvSpPr>
        <p:spPr>
          <a:xfrm>
            <a:off x="1355717" y="438315"/>
            <a:ext cx="2522016" cy="28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ontserrat" panose="00000500000000000000" pitchFamily="2" charset="0"/>
                <a:ea typeface="Open Sans" panose="020B0606030504020204" pitchFamily="34" charset="0"/>
              </a:rPr>
              <a:t>Media Instinct Group</a:t>
            </a:r>
          </a:p>
        </p:txBody>
      </p:sp>
      <p:sp>
        <p:nvSpPr>
          <p:cNvPr id="3" name="Полилиния 13">
            <a:extLst>
              <a:ext uri="{FF2B5EF4-FFF2-40B4-BE49-F238E27FC236}">
                <a16:creationId xmlns:a16="http://schemas.microsoft.com/office/drawing/2014/main" id="{726D36F5-C27F-A61E-1C37-E41FB7DE4F8E}"/>
              </a:ext>
            </a:extLst>
          </p:cNvPr>
          <p:cNvSpPr/>
          <p:nvPr/>
        </p:nvSpPr>
        <p:spPr>
          <a:xfrm>
            <a:off x="0" y="333719"/>
            <a:ext cx="1295155" cy="505145"/>
          </a:xfrm>
          <a:custGeom>
            <a:avLst/>
            <a:gdLst>
              <a:gd name="connsiteX0" fmla="*/ 1028693 w 1295155"/>
              <a:gd name="connsiteY0" fmla="*/ 0 h 505145"/>
              <a:gd name="connsiteX1" fmla="*/ 1051530 w 1295155"/>
              <a:gd name="connsiteY1" fmla="*/ 0 h 505145"/>
              <a:gd name="connsiteX2" fmla="*/ 1051530 w 1295155"/>
              <a:gd name="connsiteY2" fmla="*/ 241221 h 505145"/>
              <a:gd name="connsiteX3" fmla="*/ 1295155 w 1295155"/>
              <a:gd name="connsiteY3" fmla="*/ 241221 h 505145"/>
              <a:gd name="connsiteX4" fmla="*/ 1295155 w 1295155"/>
              <a:gd name="connsiteY4" fmla="*/ 263840 h 505145"/>
              <a:gd name="connsiteX5" fmla="*/ 1067720 w 1295155"/>
              <a:gd name="connsiteY5" fmla="*/ 263840 h 505145"/>
              <a:gd name="connsiteX6" fmla="*/ 1184292 w 1295155"/>
              <a:gd name="connsiteY6" fmla="*/ 379386 h 505145"/>
              <a:gd name="connsiteX7" fmla="*/ 1224854 w 1295155"/>
              <a:gd name="connsiteY7" fmla="*/ 419562 h 505145"/>
              <a:gd name="connsiteX8" fmla="*/ 1208748 w 1295155"/>
              <a:gd name="connsiteY8" fmla="*/ 435514 h 505145"/>
              <a:gd name="connsiteX9" fmla="*/ 1168187 w 1295155"/>
              <a:gd name="connsiteY9" fmla="*/ 395338 h 505145"/>
              <a:gd name="connsiteX10" fmla="*/ 1051530 w 1295155"/>
              <a:gd name="connsiteY10" fmla="*/ 279877 h 505145"/>
              <a:gd name="connsiteX11" fmla="*/ 1051530 w 1295155"/>
              <a:gd name="connsiteY11" fmla="*/ 505145 h 505145"/>
              <a:gd name="connsiteX12" fmla="*/ 1028693 w 1295155"/>
              <a:gd name="connsiteY12" fmla="*/ 505145 h 505145"/>
              <a:gd name="connsiteX13" fmla="*/ 1028693 w 1295155"/>
              <a:gd name="connsiteY13" fmla="*/ 263840 h 505145"/>
              <a:gd name="connsiteX14" fmla="*/ 877354 w 1295155"/>
              <a:gd name="connsiteY14" fmla="*/ 263840 h 505145"/>
              <a:gd name="connsiteX15" fmla="*/ 785153 w 1295155"/>
              <a:gd name="connsiteY15" fmla="*/ 263840 h 505145"/>
              <a:gd name="connsiteX16" fmla="*/ 0 w 1295155"/>
              <a:gd name="connsiteY16" fmla="*/ 263840 h 505145"/>
              <a:gd name="connsiteX17" fmla="*/ 0 w 1295155"/>
              <a:gd name="connsiteY17" fmla="*/ 241221 h 505145"/>
              <a:gd name="connsiteX18" fmla="*/ 785153 w 1295155"/>
              <a:gd name="connsiteY18" fmla="*/ 241221 h 505145"/>
              <a:gd name="connsiteX19" fmla="*/ 877354 w 1295155"/>
              <a:gd name="connsiteY19" fmla="*/ 241221 h 505145"/>
              <a:gd name="connsiteX20" fmla="*/ 1012587 w 1295155"/>
              <a:gd name="connsiteY20" fmla="*/ 241221 h 505145"/>
              <a:gd name="connsiteX21" fmla="*/ 895930 w 1295155"/>
              <a:gd name="connsiteY21" fmla="*/ 125759 h 505145"/>
              <a:gd name="connsiteX22" fmla="*/ 850597 w 1295155"/>
              <a:gd name="connsiteY22" fmla="*/ 80857 h 505145"/>
              <a:gd name="connsiteX23" fmla="*/ 866787 w 1295155"/>
              <a:gd name="connsiteY23" fmla="*/ 64821 h 505145"/>
              <a:gd name="connsiteX24" fmla="*/ 912121 w 1295155"/>
              <a:gd name="connsiteY24" fmla="*/ 109722 h 505145"/>
              <a:gd name="connsiteX25" fmla="*/ 1028693 w 1295155"/>
              <a:gd name="connsiteY25" fmla="*/ 225269 h 50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95155" h="505145">
                <a:moveTo>
                  <a:pt x="1028693" y="0"/>
                </a:moveTo>
                <a:lnTo>
                  <a:pt x="1051530" y="0"/>
                </a:lnTo>
                <a:lnTo>
                  <a:pt x="1051530" y="241221"/>
                </a:lnTo>
                <a:lnTo>
                  <a:pt x="1295155" y="241221"/>
                </a:lnTo>
                <a:lnTo>
                  <a:pt x="1295155" y="263840"/>
                </a:lnTo>
                <a:lnTo>
                  <a:pt x="1067720" y="263840"/>
                </a:lnTo>
                <a:lnTo>
                  <a:pt x="1184292" y="379386"/>
                </a:lnTo>
                <a:lnTo>
                  <a:pt x="1224854" y="419562"/>
                </a:lnTo>
                <a:lnTo>
                  <a:pt x="1208748" y="435514"/>
                </a:lnTo>
                <a:lnTo>
                  <a:pt x="1168187" y="395338"/>
                </a:lnTo>
                <a:lnTo>
                  <a:pt x="1051530" y="279877"/>
                </a:lnTo>
                <a:lnTo>
                  <a:pt x="1051530" y="505145"/>
                </a:lnTo>
                <a:lnTo>
                  <a:pt x="1028693" y="505145"/>
                </a:lnTo>
                <a:lnTo>
                  <a:pt x="1028693" y="263840"/>
                </a:lnTo>
                <a:lnTo>
                  <a:pt x="877354" y="263840"/>
                </a:lnTo>
                <a:lnTo>
                  <a:pt x="785153" y="263840"/>
                </a:lnTo>
                <a:lnTo>
                  <a:pt x="0" y="263840"/>
                </a:lnTo>
                <a:lnTo>
                  <a:pt x="0" y="241221"/>
                </a:lnTo>
                <a:lnTo>
                  <a:pt x="785153" y="241221"/>
                </a:lnTo>
                <a:lnTo>
                  <a:pt x="877354" y="241221"/>
                </a:lnTo>
                <a:lnTo>
                  <a:pt x="1012587" y="241221"/>
                </a:lnTo>
                <a:lnTo>
                  <a:pt x="895930" y="125759"/>
                </a:lnTo>
                <a:lnTo>
                  <a:pt x="850597" y="80857"/>
                </a:lnTo>
                <a:lnTo>
                  <a:pt x="866787" y="64821"/>
                </a:lnTo>
                <a:lnTo>
                  <a:pt x="912121" y="109722"/>
                </a:lnTo>
                <a:lnTo>
                  <a:pt x="1028693" y="225269"/>
                </a:lnTo>
                <a:close/>
              </a:path>
            </a:pathLst>
          </a:custGeom>
          <a:solidFill>
            <a:srgbClr val="000000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373D7AD7-2D56-DE4E-E1B6-80DC4753A7AA}"/>
              </a:ext>
            </a:extLst>
          </p:cNvPr>
          <p:cNvSpPr/>
          <p:nvPr/>
        </p:nvSpPr>
        <p:spPr>
          <a:xfrm rot="18889200">
            <a:off x="702956" y="741234"/>
            <a:ext cx="340938" cy="22619"/>
          </a:xfrm>
          <a:custGeom>
            <a:avLst/>
            <a:gdLst>
              <a:gd name="connsiteX0" fmla="*/ 0 w 340938"/>
              <a:gd name="connsiteY0" fmla="*/ 0 h 22619"/>
              <a:gd name="connsiteX1" fmla="*/ 340939 w 340938"/>
              <a:gd name="connsiteY1" fmla="*/ 0 h 22619"/>
              <a:gd name="connsiteX2" fmla="*/ 340939 w 340938"/>
              <a:gd name="connsiteY2" fmla="*/ 22620 h 22619"/>
              <a:gd name="connsiteX3" fmla="*/ 0 w 340938"/>
              <a:gd name="connsiteY3" fmla="*/ 22620 h 2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38" h="22619">
                <a:moveTo>
                  <a:pt x="0" y="0"/>
                </a:moveTo>
                <a:lnTo>
                  <a:pt x="340939" y="0"/>
                </a:lnTo>
                <a:lnTo>
                  <a:pt x="340939" y="22620"/>
                </a:lnTo>
                <a:lnTo>
                  <a:pt x="0" y="22620"/>
                </a:lnTo>
                <a:close/>
              </a:path>
            </a:pathLst>
          </a:custGeom>
          <a:solidFill>
            <a:srgbClr val="E32612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5" name="Рисунок 9">
            <a:extLst>
              <a:ext uri="{FF2B5EF4-FFF2-40B4-BE49-F238E27FC236}">
                <a16:creationId xmlns:a16="http://schemas.microsoft.com/office/drawing/2014/main" id="{5109036F-5D51-9F55-51B1-432FBCB99DFD}"/>
              </a:ext>
            </a:extLst>
          </p:cNvPr>
          <p:cNvSpPr/>
          <p:nvPr/>
        </p:nvSpPr>
        <p:spPr>
          <a:xfrm>
            <a:off x="1076155" y="291941"/>
            <a:ext cx="259304" cy="257763"/>
          </a:xfrm>
          <a:custGeom>
            <a:avLst/>
            <a:gdLst>
              <a:gd name="connsiteX0" fmla="*/ 243199 w 259304"/>
              <a:gd name="connsiteY0" fmla="*/ 0 h 257763"/>
              <a:gd name="connsiteX1" fmla="*/ 0 w 259304"/>
              <a:gd name="connsiteY1" fmla="*/ 241811 h 257763"/>
              <a:gd name="connsiteX2" fmla="*/ 16191 w 259304"/>
              <a:gd name="connsiteY2" fmla="*/ 257763 h 257763"/>
              <a:gd name="connsiteX3" fmla="*/ 259304 w 259304"/>
              <a:gd name="connsiteY3" fmla="*/ 15952 h 257763"/>
              <a:gd name="connsiteX4" fmla="*/ 243199 w 259304"/>
              <a:gd name="connsiteY4" fmla="*/ 0 h 257763"/>
              <a:gd name="connsiteX5" fmla="*/ 243199 w 259304"/>
              <a:gd name="connsiteY5" fmla="*/ 0 h 25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304" h="257763">
                <a:moveTo>
                  <a:pt x="243199" y="0"/>
                </a:moveTo>
                <a:lnTo>
                  <a:pt x="0" y="241811"/>
                </a:lnTo>
                <a:lnTo>
                  <a:pt x="16191" y="257763"/>
                </a:lnTo>
                <a:lnTo>
                  <a:pt x="259304" y="15952"/>
                </a:lnTo>
                <a:lnTo>
                  <a:pt x="243199" y="0"/>
                </a:lnTo>
                <a:lnTo>
                  <a:pt x="243199" y="0"/>
                </a:lnTo>
                <a:close/>
              </a:path>
            </a:pathLst>
          </a:custGeom>
          <a:solidFill>
            <a:srgbClr val="E32612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solidFill>
                <a:srgbClr val="E32612"/>
              </a:solidFill>
              <a:latin typeface="Tahoma" panose="020B060403050404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1AACBA-27FA-8315-980E-E0292AAB535A}"/>
              </a:ext>
            </a:extLst>
          </p:cNvPr>
          <p:cNvSpPr txBox="1">
            <a:spLocks/>
          </p:cNvSpPr>
          <p:nvPr/>
        </p:nvSpPr>
        <p:spPr>
          <a:xfrm>
            <a:off x="11338561" y="438315"/>
            <a:ext cx="484658" cy="2844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sz="1100" b="0" i="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5548DE-388B-48FE-B170-5C5A148BAF1D}" type="slidenum">
              <a:rPr lang="ru-RU" smtClean="0">
                <a:latin typeface="Montserrat" panose="00000500000000000000" pitchFamily="2" charset="0"/>
              </a:rPr>
              <a:pPr/>
              <a:t>8</a:t>
            </a:fld>
            <a:endParaRPr lang="ru-RU" dirty="0">
              <a:latin typeface="Montserrat" panose="000005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FDFD93-98E1-5AF2-C829-CCC6694AFB2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46967" y="575985"/>
            <a:ext cx="360000" cy="22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E719C0-AA45-154D-FBE4-4401AAC8EB6D}"/>
              </a:ext>
            </a:extLst>
          </p:cNvPr>
          <p:cNvSpPr txBox="1"/>
          <p:nvPr/>
        </p:nvSpPr>
        <p:spPr>
          <a:xfrm>
            <a:off x="634965" y="971085"/>
            <a:ext cx="5369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Препятствия </a:t>
            </a:r>
            <a:r>
              <a:rPr lang="ru-RU" sz="2400" b="1" dirty="0">
                <a:solidFill>
                  <a:srgbClr val="E52813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на пути самурая</a:t>
            </a:r>
          </a:p>
        </p:txBody>
      </p:sp>
      <p:cxnSp>
        <p:nvCxnSpPr>
          <p:cNvPr id="10" name="Прямая соединительная линия 10">
            <a:extLst>
              <a:ext uri="{FF2B5EF4-FFF2-40B4-BE49-F238E27FC236}">
                <a16:creationId xmlns:a16="http://schemas.microsoft.com/office/drawing/2014/main" id="{C85D7EFD-DAC4-A585-1C57-6715BD5199E8}"/>
              </a:ext>
            </a:extLst>
          </p:cNvPr>
          <p:cNvCxnSpPr>
            <a:cxnSpLocks/>
          </p:cNvCxnSpPr>
          <p:nvPr/>
        </p:nvCxnSpPr>
        <p:spPr>
          <a:xfrm>
            <a:off x="730253" y="1467435"/>
            <a:ext cx="3437887" cy="0"/>
          </a:xfrm>
          <a:prstGeom prst="line">
            <a:avLst/>
          </a:prstGeom>
          <a:ln w="25400">
            <a:solidFill>
              <a:srgbClr val="E32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462B99C-A5BA-9D1A-61F6-149BF7EFD483}"/>
              </a:ext>
            </a:extLst>
          </p:cNvPr>
          <p:cNvSpPr txBox="1"/>
          <p:nvPr/>
        </p:nvSpPr>
        <p:spPr>
          <a:xfrm>
            <a:off x="874016" y="2586604"/>
            <a:ext cx="2304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Высокий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SemiBold" panose="000007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курс евро</a:t>
            </a:r>
            <a:r>
              <a:rPr lang="ru-RU" sz="1500" dirty="0">
                <a:solidFill>
                  <a:prstClr val="black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долл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SemiBold" panose="000007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3196BD-7057-CA71-5504-9577FC0F81ED}"/>
              </a:ext>
            </a:extLst>
          </p:cNvPr>
          <p:cNvSpPr txBox="1"/>
          <p:nvPr/>
        </p:nvSpPr>
        <p:spPr>
          <a:xfrm>
            <a:off x="805732" y="3504784"/>
            <a:ext cx="29344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Наличие на рынке неушедших неактивных производителей с большими брендами. </a:t>
            </a:r>
          </a:p>
          <a:p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Мы недооценили силу известных брендов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FD620CA-8026-F5FF-FBED-040D49358B37}"/>
              </a:ext>
            </a:extLst>
          </p:cNvPr>
          <p:cNvCxnSpPr>
            <a:cxnSpLocks/>
          </p:cNvCxnSpPr>
          <p:nvPr/>
        </p:nvCxnSpPr>
        <p:spPr>
          <a:xfrm>
            <a:off x="1290828" y="3147720"/>
            <a:ext cx="2665485" cy="0"/>
          </a:xfrm>
          <a:prstGeom prst="line">
            <a:avLst/>
          </a:prstGeom>
          <a:ln w="12700">
            <a:solidFill>
              <a:srgbClr val="E5281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7E8ACB2-E080-12AD-D076-5324ED9E1DD2}"/>
              </a:ext>
            </a:extLst>
          </p:cNvPr>
          <p:cNvCxnSpPr>
            <a:cxnSpLocks/>
          </p:cNvCxnSpPr>
          <p:nvPr/>
        </p:nvCxnSpPr>
        <p:spPr>
          <a:xfrm>
            <a:off x="899995" y="5052437"/>
            <a:ext cx="2665485" cy="0"/>
          </a:xfrm>
          <a:prstGeom prst="line">
            <a:avLst/>
          </a:prstGeom>
          <a:ln w="12700">
            <a:solidFill>
              <a:srgbClr val="E5281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335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C0E5C4-8F9A-8677-1CCB-894188CC77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0443"/>
          <a:stretch/>
        </p:blipFill>
        <p:spPr>
          <a:xfrm>
            <a:off x="0" y="0"/>
            <a:ext cx="4822853" cy="6858000"/>
          </a:xfrm>
          <a:prstGeom prst="rect">
            <a:avLst/>
          </a:prstGeom>
        </p:spPr>
      </p:pic>
      <p:sp>
        <p:nvSpPr>
          <p:cNvPr id="7" name="Текст 12">
            <a:extLst>
              <a:ext uri="{FF2B5EF4-FFF2-40B4-BE49-F238E27FC236}">
                <a16:creationId xmlns:a16="http://schemas.microsoft.com/office/drawing/2014/main" id="{B29B1E8F-0540-94B5-D96C-A5266F88F17A}"/>
              </a:ext>
            </a:extLst>
          </p:cNvPr>
          <p:cNvSpPr txBox="1">
            <a:spLocks/>
          </p:cNvSpPr>
          <p:nvPr/>
        </p:nvSpPr>
        <p:spPr>
          <a:xfrm>
            <a:off x="1355717" y="438315"/>
            <a:ext cx="2522016" cy="28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ontserrat" panose="00000500000000000000" pitchFamily="2" charset="0"/>
                <a:ea typeface="Open Sans" panose="020B0606030504020204" pitchFamily="34" charset="0"/>
              </a:rPr>
              <a:t>Media Instinct Group</a:t>
            </a:r>
          </a:p>
        </p:txBody>
      </p:sp>
      <p:sp>
        <p:nvSpPr>
          <p:cNvPr id="9" name="Полилиния 13">
            <a:extLst>
              <a:ext uri="{FF2B5EF4-FFF2-40B4-BE49-F238E27FC236}">
                <a16:creationId xmlns:a16="http://schemas.microsoft.com/office/drawing/2014/main" id="{12F4C906-6A50-E765-9950-D70E936E42D4}"/>
              </a:ext>
            </a:extLst>
          </p:cNvPr>
          <p:cNvSpPr/>
          <p:nvPr/>
        </p:nvSpPr>
        <p:spPr>
          <a:xfrm>
            <a:off x="0" y="333719"/>
            <a:ext cx="1295155" cy="505145"/>
          </a:xfrm>
          <a:custGeom>
            <a:avLst/>
            <a:gdLst>
              <a:gd name="connsiteX0" fmla="*/ 1028693 w 1295155"/>
              <a:gd name="connsiteY0" fmla="*/ 0 h 505145"/>
              <a:gd name="connsiteX1" fmla="*/ 1051530 w 1295155"/>
              <a:gd name="connsiteY1" fmla="*/ 0 h 505145"/>
              <a:gd name="connsiteX2" fmla="*/ 1051530 w 1295155"/>
              <a:gd name="connsiteY2" fmla="*/ 241221 h 505145"/>
              <a:gd name="connsiteX3" fmla="*/ 1295155 w 1295155"/>
              <a:gd name="connsiteY3" fmla="*/ 241221 h 505145"/>
              <a:gd name="connsiteX4" fmla="*/ 1295155 w 1295155"/>
              <a:gd name="connsiteY4" fmla="*/ 263840 h 505145"/>
              <a:gd name="connsiteX5" fmla="*/ 1067720 w 1295155"/>
              <a:gd name="connsiteY5" fmla="*/ 263840 h 505145"/>
              <a:gd name="connsiteX6" fmla="*/ 1184292 w 1295155"/>
              <a:gd name="connsiteY6" fmla="*/ 379386 h 505145"/>
              <a:gd name="connsiteX7" fmla="*/ 1224854 w 1295155"/>
              <a:gd name="connsiteY7" fmla="*/ 419562 h 505145"/>
              <a:gd name="connsiteX8" fmla="*/ 1208748 w 1295155"/>
              <a:gd name="connsiteY8" fmla="*/ 435514 h 505145"/>
              <a:gd name="connsiteX9" fmla="*/ 1168187 w 1295155"/>
              <a:gd name="connsiteY9" fmla="*/ 395338 h 505145"/>
              <a:gd name="connsiteX10" fmla="*/ 1051530 w 1295155"/>
              <a:gd name="connsiteY10" fmla="*/ 279877 h 505145"/>
              <a:gd name="connsiteX11" fmla="*/ 1051530 w 1295155"/>
              <a:gd name="connsiteY11" fmla="*/ 505145 h 505145"/>
              <a:gd name="connsiteX12" fmla="*/ 1028693 w 1295155"/>
              <a:gd name="connsiteY12" fmla="*/ 505145 h 505145"/>
              <a:gd name="connsiteX13" fmla="*/ 1028693 w 1295155"/>
              <a:gd name="connsiteY13" fmla="*/ 263840 h 505145"/>
              <a:gd name="connsiteX14" fmla="*/ 877354 w 1295155"/>
              <a:gd name="connsiteY14" fmla="*/ 263840 h 505145"/>
              <a:gd name="connsiteX15" fmla="*/ 785153 w 1295155"/>
              <a:gd name="connsiteY15" fmla="*/ 263840 h 505145"/>
              <a:gd name="connsiteX16" fmla="*/ 0 w 1295155"/>
              <a:gd name="connsiteY16" fmla="*/ 263840 h 505145"/>
              <a:gd name="connsiteX17" fmla="*/ 0 w 1295155"/>
              <a:gd name="connsiteY17" fmla="*/ 241221 h 505145"/>
              <a:gd name="connsiteX18" fmla="*/ 785153 w 1295155"/>
              <a:gd name="connsiteY18" fmla="*/ 241221 h 505145"/>
              <a:gd name="connsiteX19" fmla="*/ 877354 w 1295155"/>
              <a:gd name="connsiteY19" fmla="*/ 241221 h 505145"/>
              <a:gd name="connsiteX20" fmla="*/ 1012587 w 1295155"/>
              <a:gd name="connsiteY20" fmla="*/ 241221 h 505145"/>
              <a:gd name="connsiteX21" fmla="*/ 895930 w 1295155"/>
              <a:gd name="connsiteY21" fmla="*/ 125759 h 505145"/>
              <a:gd name="connsiteX22" fmla="*/ 850597 w 1295155"/>
              <a:gd name="connsiteY22" fmla="*/ 80857 h 505145"/>
              <a:gd name="connsiteX23" fmla="*/ 866787 w 1295155"/>
              <a:gd name="connsiteY23" fmla="*/ 64821 h 505145"/>
              <a:gd name="connsiteX24" fmla="*/ 912121 w 1295155"/>
              <a:gd name="connsiteY24" fmla="*/ 109722 h 505145"/>
              <a:gd name="connsiteX25" fmla="*/ 1028693 w 1295155"/>
              <a:gd name="connsiteY25" fmla="*/ 225269 h 50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95155" h="505145">
                <a:moveTo>
                  <a:pt x="1028693" y="0"/>
                </a:moveTo>
                <a:lnTo>
                  <a:pt x="1051530" y="0"/>
                </a:lnTo>
                <a:lnTo>
                  <a:pt x="1051530" y="241221"/>
                </a:lnTo>
                <a:lnTo>
                  <a:pt x="1295155" y="241221"/>
                </a:lnTo>
                <a:lnTo>
                  <a:pt x="1295155" y="263840"/>
                </a:lnTo>
                <a:lnTo>
                  <a:pt x="1067720" y="263840"/>
                </a:lnTo>
                <a:lnTo>
                  <a:pt x="1184292" y="379386"/>
                </a:lnTo>
                <a:lnTo>
                  <a:pt x="1224854" y="419562"/>
                </a:lnTo>
                <a:lnTo>
                  <a:pt x="1208748" y="435514"/>
                </a:lnTo>
                <a:lnTo>
                  <a:pt x="1168187" y="395338"/>
                </a:lnTo>
                <a:lnTo>
                  <a:pt x="1051530" y="279877"/>
                </a:lnTo>
                <a:lnTo>
                  <a:pt x="1051530" y="505145"/>
                </a:lnTo>
                <a:lnTo>
                  <a:pt x="1028693" y="505145"/>
                </a:lnTo>
                <a:lnTo>
                  <a:pt x="1028693" y="263840"/>
                </a:lnTo>
                <a:lnTo>
                  <a:pt x="877354" y="263840"/>
                </a:lnTo>
                <a:lnTo>
                  <a:pt x="785153" y="263840"/>
                </a:lnTo>
                <a:lnTo>
                  <a:pt x="0" y="263840"/>
                </a:lnTo>
                <a:lnTo>
                  <a:pt x="0" y="241221"/>
                </a:lnTo>
                <a:lnTo>
                  <a:pt x="785153" y="241221"/>
                </a:lnTo>
                <a:lnTo>
                  <a:pt x="877354" y="241221"/>
                </a:lnTo>
                <a:lnTo>
                  <a:pt x="1012587" y="241221"/>
                </a:lnTo>
                <a:lnTo>
                  <a:pt x="895930" y="125759"/>
                </a:lnTo>
                <a:lnTo>
                  <a:pt x="850597" y="80857"/>
                </a:lnTo>
                <a:lnTo>
                  <a:pt x="866787" y="64821"/>
                </a:lnTo>
                <a:lnTo>
                  <a:pt x="912121" y="109722"/>
                </a:lnTo>
                <a:lnTo>
                  <a:pt x="1028693" y="225269"/>
                </a:lnTo>
                <a:close/>
              </a:path>
            </a:pathLst>
          </a:custGeom>
          <a:solidFill>
            <a:srgbClr val="000000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F7F0857B-7A09-3159-BC41-B48F506D07D8}"/>
              </a:ext>
            </a:extLst>
          </p:cNvPr>
          <p:cNvSpPr/>
          <p:nvPr/>
        </p:nvSpPr>
        <p:spPr>
          <a:xfrm rot="18889200">
            <a:off x="702956" y="741234"/>
            <a:ext cx="340938" cy="22619"/>
          </a:xfrm>
          <a:custGeom>
            <a:avLst/>
            <a:gdLst>
              <a:gd name="connsiteX0" fmla="*/ 0 w 340938"/>
              <a:gd name="connsiteY0" fmla="*/ 0 h 22619"/>
              <a:gd name="connsiteX1" fmla="*/ 340939 w 340938"/>
              <a:gd name="connsiteY1" fmla="*/ 0 h 22619"/>
              <a:gd name="connsiteX2" fmla="*/ 340939 w 340938"/>
              <a:gd name="connsiteY2" fmla="*/ 22620 h 22619"/>
              <a:gd name="connsiteX3" fmla="*/ 0 w 340938"/>
              <a:gd name="connsiteY3" fmla="*/ 22620 h 2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38" h="22619">
                <a:moveTo>
                  <a:pt x="0" y="0"/>
                </a:moveTo>
                <a:lnTo>
                  <a:pt x="340939" y="0"/>
                </a:lnTo>
                <a:lnTo>
                  <a:pt x="340939" y="22620"/>
                </a:lnTo>
                <a:lnTo>
                  <a:pt x="0" y="22620"/>
                </a:lnTo>
                <a:close/>
              </a:path>
            </a:pathLst>
          </a:custGeom>
          <a:solidFill>
            <a:srgbClr val="E32612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latin typeface="Tahoma" panose="020B0604030504040204" pitchFamily="34" charset="0"/>
            </a:endParaRPr>
          </a:p>
        </p:txBody>
      </p:sp>
      <p:sp>
        <p:nvSpPr>
          <p:cNvPr id="11" name="Рисунок 9">
            <a:extLst>
              <a:ext uri="{FF2B5EF4-FFF2-40B4-BE49-F238E27FC236}">
                <a16:creationId xmlns:a16="http://schemas.microsoft.com/office/drawing/2014/main" id="{1163C0C7-646F-9CA1-9A4A-A6DEB47CC73C}"/>
              </a:ext>
            </a:extLst>
          </p:cNvPr>
          <p:cNvSpPr/>
          <p:nvPr/>
        </p:nvSpPr>
        <p:spPr>
          <a:xfrm>
            <a:off x="1076155" y="291941"/>
            <a:ext cx="259304" cy="257763"/>
          </a:xfrm>
          <a:custGeom>
            <a:avLst/>
            <a:gdLst>
              <a:gd name="connsiteX0" fmla="*/ 243199 w 259304"/>
              <a:gd name="connsiteY0" fmla="*/ 0 h 257763"/>
              <a:gd name="connsiteX1" fmla="*/ 0 w 259304"/>
              <a:gd name="connsiteY1" fmla="*/ 241811 h 257763"/>
              <a:gd name="connsiteX2" fmla="*/ 16191 w 259304"/>
              <a:gd name="connsiteY2" fmla="*/ 257763 h 257763"/>
              <a:gd name="connsiteX3" fmla="*/ 259304 w 259304"/>
              <a:gd name="connsiteY3" fmla="*/ 15952 h 257763"/>
              <a:gd name="connsiteX4" fmla="*/ 243199 w 259304"/>
              <a:gd name="connsiteY4" fmla="*/ 0 h 257763"/>
              <a:gd name="connsiteX5" fmla="*/ 243199 w 259304"/>
              <a:gd name="connsiteY5" fmla="*/ 0 h 25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304" h="257763">
                <a:moveTo>
                  <a:pt x="243199" y="0"/>
                </a:moveTo>
                <a:lnTo>
                  <a:pt x="0" y="241811"/>
                </a:lnTo>
                <a:lnTo>
                  <a:pt x="16191" y="257763"/>
                </a:lnTo>
                <a:lnTo>
                  <a:pt x="259304" y="15952"/>
                </a:lnTo>
                <a:lnTo>
                  <a:pt x="243199" y="0"/>
                </a:lnTo>
                <a:lnTo>
                  <a:pt x="243199" y="0"/>
                </a:lnTo>
                <a:close/>
              </a:path>
            </a:pathLst>
          </a:custGeom>
          <a:solidFill>
            <a:srgbClr val="E32612"/>
          </a:solidFill>
          <a:ln w="849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b="0" i="0" dirty="0">
              <a:solidFill>
                <a:srgbClr val="E32612"/>
              </a:solidFill>
              <a:latin typeface="Tahoma" panose="020B0604030504040204" pitchFamily="34" charset="0"/>
            </a:endParaRP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38EA5200-ECEE-9BB5-06BB-50DEBE76FA8F}"/>
              </a:ext>
            </a:extLst>
          </p:cNvPr>
          <p:cNvSpPr txBox="1">
            <a:spLocks/>
          </p:cNvSpPr>
          <p:nvPr/>
        </p:nvSpPr>
        <p:spPr>
          <a:xfrm>
            <a:off x="11338561" y="438315"/>
            <a:ext cx="484658" cy="2844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sz="1100" b="0" i="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5548DE-388B-48FE-B170-5C5A148BAF1D}" type="slidenum">
              <a:rPr lang="ru-RU" smtClean="0">
                <a:latin typeface="Montserrat" panose="00000500000000000000" pitchFamily="2" charset="0"/>
              </a:rPr>
              <a:pPr/>
              <a:t>9</a:t>
            </a:fld>
            <a:endParaRPr lang="ru-RU" dirty="0">
              <a:latin typeface="Montserrat" panose="00000500000000000000" pitchFamily="2" charset="0"/>
            </a:endParaRPr>
          </a:p>
        </p:txBody>
      </p:sp>
      <p:pic>
        <p:nvPicPr>
          <p:cNvPr id="13" name="Рисунок 6">
            <a:extLst>
              <a:ext uri="{FF2B5EF4-FFF2-40B4-BE49-F238E27FC236}">
                <a16:creationId xmlns:a16="http://schemas.microsoft.com/office/drawing/2014/main" id="{DF96415B-4BEA-EF9E-46BE-ACFBEEBDB84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46967" y="575985"/>
            <a:ext cx="360000" cy="227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C5F18B7-C3DD-7B66-F5AE-8887ED2F90CC}"/>
              </a:ext>
            </a:extLst>
          </p:cNvPr>
          <p:cNvSpPr txBox="1"/>
          <p:nvPr/>
        </p:nvSpPr>
        <p:spPr>
          <a:xfrm>
            <a:off x="647578" y="1284346"/>
            <a:ext cx="35586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E52813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Надежда </a:t>
            </a: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E52813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E52813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на рост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малого </a:t>
            </a: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и среднего бизнеса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D52C87-6773-EC96-6450-3E613D017AF4}"/>
              </a:ext>
            </a:extLst>
          </p:cNvPr>
          <p:cNvSpPr txBox="1"/>
          <p:nvPr/>
        </p:nvSpPr>
        <p:spPr>
          <a:xfrm>
            <a:off x="5167666" y="1292283"/>
            <a:ext cx="4712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СМБ (средний и малый бизнесы) бюджеты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в структуре рекламы,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2022, %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EB32D9E-6730-462A-6424-2F8A9E66163A}"/>
              </a:ext>
            </a:extLst>
          </p:cNvPr>
          <p:cNvCxnSpPr>
            <a:cxnSpLocks/>
          </p:cNvCxnSpPr>
          <p:nvPr/>
        </p:nvCxnSpPr>
        <p:spPr>
          <a:xfrm>
            <a:off x="5249545" y="1882489"/>
            <a:ext cx="2085099" cy="0"/>
          </a:xfrm>
          <a:prstGeom prst="line">
            <a:avLst/>
          </a:prstGeom>
          <a:ln w="12700">
            <a:solidFill>
              <a:srgbClr val="E32612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16ADFC5-633D-8214-3F35-EEAB5A1EA973}"/>
              </a:ext>
            </a:extLst>
          </p:cNvPr>
          <p:cNvSpPr txBox="1"/>
          <p:nvPr/>
        </p:nvSpPr>
        <p:spPr>
          <a:xfrm>
            <a:off x="647577" y="4730285"/>
            <a:ext cx="1843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srgbClr val="E32612"/>
                </a:solidFill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24%</a:t>
            </a:r>
            <a:endParaRPr lang="en-US" sz="6000" b="1" dirty="0">
              <a:solidFill>
                <a:srgbClr val="E32612"/>
              </a:solidFill>
              <a:latin typeface="Montserrat" panose="00000500000000000000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30E29A-BB1C-7C99-C022-550AE3FA4728}"/>
              </a:ext>
            </a:extLst>
          </p:cNvPr>
          <p:cNvSpPr txBox="1"/>
          <p:nvPr/>
        </p:nvSpPr>
        <p:spPr>
          <a:xfrm>
            <a:off x="647577" y="454958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32612"/>
                </a:solidFill>
                <a:effectLst/>
                <a:uLnTx/>
                <a:uFillTx/>
                <a:latin typeface="Montserrat" panose="000005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Уже</a:t>
            </a:r>
            <a:endParaRPr lang="ru-RU" dirty="0"/>
          </a:p>
        </p:txBody>
      </p:sp>
      <p:cxnSp>
        <p:nvCxnSpPr>
          <p:cNvPr id="44" name="Прямая соединительная линия 10">
            <a:extLst>
              <a:ext uri="{FF2B5EF4-FFF2-40B4-BE49-F238E27FC236}">
                <a16:creationId xmlns:a16="http://schemas.microsoft.com/office/drawing/2014/main" id="{6FA7260A-748E-2813-385F-10AA247C2313}"/>
              </a:ext>
            </a:extLst>
          </p:cNvPr>
          <p:cNvCxnSpPr>
            <a:cxnSpLocks/>
          </p:cNvCxnSpPr>
          <p:nvPr/>
        </p:nvCxnSpPr>
        <p:spPr>
          <a:xfrm>
            <a:off x="745242" y="5679282"/>
            <a:ext cx="1754118" cy="0"/>
          </a:xfrm>
          <a:prstGeom prst="line">
            <a:avLst/>
          </a:prstGeom>
          <a:ln w="25400">
            <a:solidFill>
              <a:srgbClr val="E32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FCC6DDD-E4EE-D224-BA70-074225CA45CA}"/>
              </a:ext>
            </a:extLst>
          </p:cNvPr>
          <p:cNvSpPr txBox="1"/>
          <p:nvPr/>
        </p:nvSpPr>
        <p:spPr>
          <a:xfrm>
            <a:off x="647577" y="5768342"/>
            <a:ext cx="281190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Доля СМБ в структуре рекламодателей в России </a:t>
            </a:r>
          </a:p>
        </p:txBody>
      </p:sp>
      <p:graphicFrame>
        <p:nvGraphicFramePr>
          <p:cNvPr id="48" name="Диаграмма 1">
            <a:extLst>
              <a:ext uri="{FF2B5EF4-FFF2-40B4-BE49-F238E27FC236}">
                <a16:creationId xmlns:a16="http://schemas.microsoft.com/office/drawing/2014/main" id="{1709E676-AD93-3159-601E-239910E111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9133708"/>
              </p:ext>
            </p:extLst>
          </p:nvPr>
        </p:nvGraphicFramePr>
        <p:xfrm>
          <a:off x="7217704" y="2201088"/>
          <a:ext cx="4378353" cy="4218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9" name="Graphic 48">
            <a:extLst>
              <a:ext uri="{FF2B5EF4-FFF2-40B4-BE49-F238E27FC236}">
                <a16:creationId xmlns:a16="http://schemas.microsoft.com/office/drawing/2014/main" id="{4C37BA28-9897-C540-230F-417790A401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9749"/>
          <a:stretch/>
        </p:blipFill>
        <p:spPr>
          <a:xfrm>
            <a:off x="9498086" y="2415512"/>
            <a:ext cx="1795916" cy="369016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3D20F29F-8FC6-5874-77F3-E706BC4CBD09}"/>
              </a:ext>
            </a:extLst>
          </p:cNvPr>
          <p:cNvSpPr txBox="1"/>
          <p:nvPr/>
        </p:nvSpPr>
        <p:spPr>
          <a:xfrm>
            <a:off x="6899525" y="5808214"/>
            <a:ext cx="469624" cy="2450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СМБ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774C2AD-70C5-2907-F550-D748EF3A6681}"/>
              </a:ext>
            </a:extLst>
          </p:cNvPr>
          <p:cNvSpPr txBox="1"/>
          <p:nvPr/>
        </p:nvSpPr>
        <p:spPr>
          <a:xfrm>
            <a:off x="6899525" y="6003451"/>
            <a:ext cx="351935" cy="2450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КБ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4803FE4-8C3D-AD81-3F2C-F7EB056F324F}"/>
              </a:ext>
            </a:extLst>
          </p:cNvPr>
          <p:cNvSpPr/>
          <p:nvPr/>
        </p:nvSpPr>
        <p:spPr>
          <a:xfrm>
            <a:off x="6749908" y="5871439"/>
            <a:ext cx="114752" cy="114752"/>
          </a:xfrm>
          <a:prstGeom prst="rect">
            <a:avLst/>
          </a:prstGeom>
          <a:solidFill>
            <a:srgbClr val="E528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30F4661-CF7E-E9DC-6431-6DB9D6047FB8}"/>
              </a:ext>
            </a:extLst>
          </p:cNvPr>
          <p:cNvSpPr/>
          <p:nvPr/>
        </p:nvSpPr>
        <p:spPr>
          <a:xfrm>
            <a:off x="6749908" y="6073648"/>
            <a:ext cx="114752" cy="11475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4B448DF-CD09-461A-FDDA-E37823D41579}"/>
              </a:ext>
            </a:extLst>
          </p:cNvPr>
          <p:cNvSpPr txBox="1"/>
          <p:nvPr/>
        </p:nvSpPr>
        <p:spPr>
          <a:xfrm>
            <a:off x="5204123" y="2361665"/>
            <a:ext cx="216502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E32612"/>
                </a:solidFill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Создание уникальных  проектов</a:t>
            </a:r>
            <a:b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E32612"/>
                </a:solidFill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на ТВ и диджитал</a:t>
            </a:r>
            <a:br>
              <a:rPr kumimoji="0" lang="ru-RU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для СМБ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07D77F9-3FE1-4D18-4AFA-0DCE0297DD1C}"/>
              </a:ext>
            </a:extLst>
          </p:cNvPr>
          <p:cNvCxnSpPr>
            <a:cxnSpLocks/>
          </p:cNvCxnSpPr>
          <p:nvPr/>
        </p:nvCxnSpPr>
        <p:spPr>
          <a:xfrm>
            <a:off x="6553200" y="2545429"/>
            <a:ext cx="161751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DCE463B-EC99-142B-F977-DCA7D6A0CAC5}"/>
              </a:ext>
            </a:extLst>
          </p:cNvPr>
          <p:cNvCxnSpPr>
            <a:cxnSpLocks/>
          </p:cNvCxnSpPr>
          <p:nvPr/>
        </p:nvCxnSpPr>
        <p:spPr>
          <a:xfrm flipH="1" flipV="1">
            <a:off x="8170710" y="2545428"/>
            <a:ext cx="1095210" cy="28814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EA6256B-A099-E730-DE31-6C466E863722}"/>
              </a:ext>
            </a:extLst>
          </p:cNvPr>
          <p:cNvCxnSpPr>
            <a:cxnSpLocks/>
          </p:cNvCxnSpPr>
          <p:nvPr/>
        </p:nvCxnSpPr>
        <p:spPr>
          <a:xfrm flipH="1" flipV="1">
            <a:off x="8170710" y="2540376"/>
            <a:ext cx="1095210" cy="56096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613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1921</TotalTime>
  <Words>454</Words>
  <Application>Microsoft Office PowerPoint</Application>
  <PresentationFormat>Широкоэкранный</PresentationFormat>
  <Paragraphs>130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Montserrat SemiBold</vt:lpstr>
      <vt:lpstr>Inter</vt:lpstr>
      <vt:lpstr>Calibri</vt:lpstr>
      <vt:lpstr>Arial</vt:lpstr>
      <vt:lpstr>Tahoma</vt:lpstr>
      <vt:lpstr>Montserrat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Алексей Минаев</dc:creator>
  <cp:lastModifiedBy>Alex Bakhterov</cp:lastModifiedBy>
  <cp:revision>112</cp:revision>
  <dcterms:created xsi:type="dcterms:W3CDTF">2023-10-12T13:30:51Z</dcterms:created>
  <dcterms:modified xsi:type="dcterms:W3CDTF">2023-12-11T14:31:22Z</dcterms:modified>
</cp:coreProperties>
</file>